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  <p:sldMasterId id="2147483702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6" r:id="rId4"/>
    <p:sldId id="274" r:id="rId5"/>
    <p:sldId id="275" r:id="rId6"/>
    <p:sldId id="276" r:id="rId7"/>
    <p:sldId id="277" r:id="rId8"/>
    <p:sldId id="259" r:id="rId9"/>
    <p:sldId id="278" r:id="rId10"/>
    <p:sldId id="279" r:id="rId11"/>
    <p:sldId id="284" r:id="rId12"/>
    <p:sldId id="280" r:id="rId13"/>
    <p:sldId id="281" r:id="rId14"/>
    <p:sldId id="272" r:id="rId15"/>
    <p:sldId id="282" r:id="rId16"/>
    <p:sldId id="287" r:id="rId17"/>
    <p:sldId id="283" r:id="rId18"/>
    <p:sldId id="262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BECF429-4060-406C-9F10-501B84DCD63F}">
          <p14:sldIdLst>
            <p14:sldId id="256"/>
            <p14:sldId id="266"/>
            <p14:sldId id="274"/>
            <p14:sldId id="275"/>
            <p14:sldId id="276"/>
            <p14:sldId id="277"/>
          </p14:sldIdLst>
        </p14:section>
        <p14:section name="Section heading here" id="{10209E7B-763F-4045-8D49-2E42B082EE46}">
          <p14:sldIdLst>
            <p14:sldId id="259"/>
            <p14:sldId id="278"/>
            <p14:sldId id="279"/>
            <p14:sldId id="284"/>
            <p14:sldId id="280"/>
            <p14:sldId id="281"/>
            <p14:sldId id="272"/>
            <p14:sldId id="282"/>
            <p14:sldId id="287"/>
            <p14:sldId id="283"/>
          </p14:sldIdLst>
        </p14:section>
        <p14:section name="Section heading here" id="{4230DD8D-A306-47B5-8F1C-5685E62BC2F9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1" autoAdjust="0"/>
    <p:restoredTop sz="94660" autoAdjust="0"/>
  </p:normalViewPr>
  <p:slideViewPr>
    <p:cSldViewPr snapToGrid="0">
      <p:cViewPr>
        <p:scale>
          <a:sx n="83" d="100"/>
          <a:sy n="83" d="100"/>
        </p:scale>
        <p:origin x="-2168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1642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79C4-87BA-4A8B-B739-F95EB411011A}" type="datetimeFigureOut">
              <a:rPr lang="en-US" smtClean="0"/>
              <a:t>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F0020-6A7E-48C4-B00C-288290BE0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09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C3508-E8F7-458D-B367-BDAFD52A9C9A}" type="datetimeFigureOut">
              <a:rPr lang="en-US" smtClean="0"/>
              <a:t>1/21/18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692150"/>
            <a:ext cx="2670175" cy="2001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65905" y="691563"/>
            <a:ext cx="4142666" cy="5473380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 smtClean="0"/>
              <a:t>Slide </a:t>
            </a:r>
            <a:fld id="{29DE756F-184F-4D3A-B7EF-A08AD88F33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4458208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47933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400" y="51408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3400" y="41075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3400" y="54791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400" y="37692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3400" y="3087190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400" y="34217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3400" y="58266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" y="61649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41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2286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4572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6858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9144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692150"/>
            <a:ext cx="2670175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9DE756F-184F-4D3A-B7EF-A08AD88F334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98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692150"/>
            <a:ext cx="2670175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9DE756F-184F-4D3A-B7EF-A08AD88F334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57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692150"/>
            <a:ext cx="2670175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9DE756F-184F-4D3A-B7EF-A08AD88F334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57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692150"/>
            <a:ext cx="2670175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9DE756F-184F-4D3A-B7EF-A08AD88F334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57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692150"/>
            <a:ext cx="2670175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9DE756F-184F-4D3A-B7EF-A08AD88F334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57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692150"/>
            <a:ext cx="2670175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9DE756F-184F-4D3A-B7EF-A08AD88F334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57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692150"/>
            <a:ext cx="2670175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9DE756F-184F-4D3A-B7EF-A08AD88F334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31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692150"/>
            <a:ext cx="2670175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9DE756F-184F-4D3A-B7EF-A08AD88F334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02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692150"/>
            <a:ext cx="2670175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9DE756F-184F-4D3A-B7EF-A08AD88F334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60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692150"/>
            <a:ext cx="2670175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9DE756F-184F-4D3A-B7EF-A08AD88F334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692150"/>
            <a:ext cx="2670175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9DE756F-184F-4D3A-B7EF-A08AD88F334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692150"/>
            <a:ext cx="2670175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9DE756F-184F-4D3A-B7EF-A08AD88F334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57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692150"/>
            <a:ext cx="2670175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9DE756F-184F-4D3A-B7EF-A08AD88F334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57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692150"/>
            <a:ext cx="2670175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9DE756F-184F-4D3A-B7EF-A08AD88F334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57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692150"/>
            <a:ext cx="2670175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9DE756F-184F-4D3A-B7EF-A08AD88F334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5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691" y="2707636"/>
            <a:ext cx="6738738" cy="185516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691" y="4909354"/>
            <a:ext cx="6738738" cy="1100447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5874-E0A9-44EE-AB08-3A28A532A9A5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Rule 14"/>
          <p:cNvCxnSpPr/>
          <p:nvPr userDrawn="1"/>
        </p:nvCxnSpPr>
        <p:spPr>
          <a:xfrm>
            <a:off x="922691" y="4776186"/>
            <a:ext cx="6738738" cy="0"/>
          </a:xfrm>
          <a:prstGeom prst="line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974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197506"/>
            <a:ext cx="7886700" cy="1114960"/>
          </a:xfrm>
        </p:spPr>
        <p:txBody>
          <a:bodyPr anchor="b">
            <a:normAutofit/>
          </a:bodyPr>
          <a:lstStyle>
            <a:lvl1pPr algn="ctr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73562" y="4580175"/>
            <a:ext cx="5913088" cy="1527661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2C72-0207-403C-921D-90EF0254586B}" type="datetime1">
              <a:rPr lang="en-US" smtClean="0"/>
              <a:t>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Line 1"/>
          <p:cNvCxnSpPr/>
          <p:nvPr userDrawn="1"/>
        </p:nvCxnSpPr>
        <p:spPr>
          <a:xfrm>
            <a:off x="586756" y="4431069"/>
            <a:ext cx="7886700" cy="2625"/>
          </a:xfrm>
          <a:prstGeom prst="line">
            <a:avLst/>
          </a:prstGeom>
          <a:ln w="5715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45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691" y="2707636"/>
            <a:ext cx="6738738" cy="185516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691" y="4909354"/>
            <a:ext cx="6738738" cy="1100447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5874-E0A9-44EE-AB08-3A28A532A9A5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Line 14"/>
          <p:cNvCxnSpPr/>
          <p:nvPr userDrawn="1"/>
        </p:nvCxnSpPr>
        <p:spPr>
          <a:xfrm>
            <a:off x="922691" y="4776186"/>
            <a:ext cx="673873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9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3" y="203199"/>
            <a:ext cx="5266122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3" y="2235199"/>
            <a:ext cx="5949702" cy="381937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50163" y="2589742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3" y="6356352"/>
            <a:ext cx="2057400" cy="365125"/>
          </a:xfrm>
        </p:spPr>
        <p:txBody>
          <a:bodyPr/>
          <a:lstStyle/>
          <a:p>
            <a:fld id="{23623378-446C-497B-838C-B24E6FDDFE81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977" y="6356352"/>
            <a:ext cx="32830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0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604" y="509003"/>
            <a:ext cx="6630895" cy="798296"/>
          </a:xfrm>
          <a:noFill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605" y="1551074"/>
            <a:ext cx="6630895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5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068604" y="2223450"/>
            <a:ext cx="6630895" cy="3418886"/>
          </a:xfrm>
          <a:noFill/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 </a:t>
            </a:r>
          </a:p>
          <a:p>
            <a:pPr lvl="0"/>
            <a:r>
              <a:rPr lang="en-US" dirty="0" smtClean="0"/>
              <a:t>Click to edit Master text styles 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8604" y="6352778"/>
            <a:ext cx="1283378" cy="365125"/>
          </a:xfrm>
        </p:spPr>
        <p:txBody>
          <a:bodyPr/>
          <a:lstStyle/>
          <a:p>
            <a:fld id="{B94F94E2-85F5-4BE5-813E-555336E46351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6644" y="6352778"/>
            <a:ext cx="359379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5098" y="6356352"/>
            <a:ext cx="1120251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068604" y="1387961"/>
            <a:ext cx="6639773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04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007" y="613102"/>
            <a:ext cx="6291343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1006" y="1677880"/>
            <a:ext cx="6317592" cy="4541951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400"/>
            </a:lvl1pPr>
            <a:lvl2pPr marL="684213" indent="-344488">
              <a:buFont typeface="+mj-lt"/>
              <a:buAutoNum type="alphaLcPeriod"/>
              <a:defRPr sz="2400"/>
            </a:lvl2pPr>
            <a:lvl3pPr marL="1030288" indent="-33972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11550" y="6356352"/>
            <a:ext cx="1274500" cy="365125"/>
          </a:xfrm>
        </p:spPr>
        <p:txBody>
          <a:bodyPr/>
          <a:lstStyle/>
          <a:p>
            <a:fld id="{A739885D-35F9-4D52-AC34-F9452E408474}" type="datetime1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9934" y="6356352"/>
            <a:ext cx="384403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77848" y="6356352"/>
            <a:ext cx="1537501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221005" y="1407912"/>
            <a:ext cx="630936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8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4" y="159658"/>
            <a:ext cx="5115201" cy="1480980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4" y="2220686"/>
            <a:ext cx="5981969" cy="38823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904774" y="2608344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5" y="6356352"/>
            <a:ext cx="1501987" cy="365125"/>
          </a:xfrm>
        </p:spPr>
        <p:txBody>
          <a:bodyPr/>
          <a:lstStyle/>
          <a:p>
            <a:fld id="{8D27AE92-589F-4A4D-963D-6DF80804A2FF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9216" y="6356352"/>
            <a:ext cx="47355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5502" y="6356352"/>
            <a:ext cx="1439847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3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60627" y="19389"/>
            <a:ext cx="725472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260628" y="493486"/>
            <a:ext cx="7254721" cy="5732691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1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6039" y="107674"/>
            <a:ext cx="713027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376039" y="1669002"/>
            <a:ext cx="7139311" cy="4519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Line 8"/>
          <p:cNvCxnSpPr/>
          <p:nvPr userDrawn="1"/>
        </p:nvCxnSpPr>
        <p:spPr>
          <a:xfrm>
            <a:off x="1376039" y="1509204"/>
            <a:ext cx="713931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6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6039" y="107674"/>
            <a:ext cx="713027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1376039" y="1668978"/>
            <a:ext cx="3455078" cy="4519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5060273" y="1669001"/>
            <a:ext cx="3455078" cy="4519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Line 8"/>
          <p:cNvCxnSpPr/>
          <p:nvPr userDrawn="1"/>
        </p:nvCxnSpPr>
        <p:spPr>
          <a:xfrm>
            <a:off x="1376039" y="1509204"/>
            <a:ext cx="713931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92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3" y="217714"/>
            <a:ext cx="5266122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3" y="2206171"/>
            <a:ext cx="5949702" cy="3848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734049" y="2446066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88942" y="5486857"/>
            <a:ext cx="2460624" cy="503238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3" y="6356352"/>
            <a:ext cx="2057400" cy="365125"/>
          </a:xfrm>
        </p:spPr>
        <p:txBody>
          <a:bodyPr/>
          <a:lstStyle/>
          <a:p>
            <a:fld id="{23623378-446C-497B-838C-B24E6FDDFE81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977" y="6356352"/>
            <a:ext cx="32830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71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3" y="203199"/>
            <a:ext cx="5266122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3" y="2235199"/>
            <a:ext cx="5949702" cy="381937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50163" y="2589742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3" y="6356352"/>
            <a:ext cx="2057400" cy="365125"/>
          </a:xfrm>
        </p:spPr>
        <p:txBody>
          <a:bodyPr/>
          <a:lstStyle/>
          <a:p>
            <a:fld id="{23623378-446C-497B-838C-B24E6FDDFE81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977" y="6356352"/>
            <a:ext cx="32830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5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197506"/>
            <a:ext cx="7886700" cy="1114960"/>
          </a:xfrm>
        </p:spPr>
        <p:txBody>
          <a:bodyPr anchor="b">
            <a:normAutofit/>
          </a:bodyPr>
          <a:lstStyle>
            <a:lvl1pPr algn="ctr">
              <a:defRPr sz="70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73562" y="4580175"/>
            <a:ext cx="5913088" cy="1527661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2C72-0207-403C-921D-90EF0254586B}" type="datetime1">
              <a:rPr lang="en-US" smtClean="0"/>
              <a:t>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Line 1"/>
          <p:cNvCxnSpPr/>
          <p:nvPr userDrawn="1"/>
        </p:nvCxnSpPr>
        <p:spPr>
          <a:xfrm>
            <a:off x="586756" y="4431069"/>
            <a:ext cx="7886700" cy="2625"/>
          </a:xfrm>
          <a:prstGeom prst="line">
            <a:avLst/>
          </a:prstGeom>
          <a:ln w="5715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45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604" y="509003"/>
            <a:ext cx="6630895" cy="798296"/>
          </a:xfrm>
          <a:noFill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605" y="1551074"/>
            <a:ext cx="6630895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068604" y="2223450"/>
            <a:ext cx="6630895" cy="3418886"/>
          </a:xfrm>
          <a:noFill/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 </a:t>
            </a:r>
          </a:p>
          <a:p>
            <a:pPr lvl="0"/>
            <a:r>
              <a:rPr lang="en-US" dirty="0" smtClean="0"/>
              <a:t>Click to edit Master text styles 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8604" y="6352778"/>
            <a:ext cx="1283378" cy="365125"/>
          </a:xfrm>
        </p:spPr>
        <p:txBody>
          <a:bodyPr/>
          <a:lstStyle/>
          <a:p>
            <a:fld id="{B94F94E2-85F5-4BE5-813E-555336E46351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6644" y="6352778"/>
            <a:ext cx="359379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5098" y="6356352"/>
            <a:ext cx="1120251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068604" y="1387961"/>
            <a:ext cx="6639773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41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007" y="613102"/>
            <a:ext cx="6291343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1006" y="1677880"/>
            <a:ext cx="6317592" cy="4541951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400"/>
            </a:lvl1pPr>
            <a:lvl2pPr marL="684213" indent="-344488">
              <a:buFont typeface="+mj-lt"/>
              <a:buAutoNum type="alphaLcPeriod"/>
              <a:defRPr sz="2400"/>
            </a:lvl2pPr>
            <a:lvl3pPr marL="1030288" indent="-33972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11550" y="6356352"/>
            <a:ext cx="1274500" cy="365125"/>
          </a:xfrm>
        </p:spPr>
        <p:txBody>
          <a:bodyPr/>
          <a:lstStyle/>
          <a:p>
            <a:fld id="{A739885D-35F9-4D52-AC34-F9452E408474}" type="datetime1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9934" y="6356352"/>
            <a:ext cx="384403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77848" y="6356352"/>
            <a:ext cx="1537501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221005" y="1407912"/>
            <a:ext cx="630936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635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4" y="159658"/>
            <a:ext cx="5115201" cy="1480980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4" y="2220686"/>
            <a:ext cx="5981969" cy="38823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904774" y="2608344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5" y="6356352"/>
            <a:ext cx="1501987" cy="365125"/>
          </a:xfrm>
        </p:spPr>
        <p:txBody>
          <a:bodyPr/>
          <a:lstStyle/>
          <a:p>
            <a:fld id="{8D27AE92-589F-4A4D-963D-6DF80804A2FF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9216" y="6356352"/>
            <a:ext cx="47355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5502" y="6356352"/>
            <a:ext cx="1439847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63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60628" y="43998"/>
            <a:ext cx="7254722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260628" y="478970"/>
            <a:ext cx="7254721" cy="574720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33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6039" y="107674"/>
            <a:ext cx="713027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376039" y="1669002"/>
            <a:ext cx="7139311" cy="4519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Line 8"/>
          <p:cNvCxnSpPr/>
          <p:nvPr userDrawn="1"/>
        </p:nvCxnSpPr>
        <p:spPr>
          <a:xfrm>
            <a:off x="1376039" y="1509204"/>
            <a:ext cx="713931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14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6039" y="107674"/>
            <a:ext cx="713027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1376039" y="1668978"/>
            <a:ext cx="3455078" cy="4519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5060273" y="1669001"/>
            <a:ext cx="3455078" cy="4519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Line 8"/>
          <p:cNvCxnSpPr/>
          <p:nvPr userDrawn="1"/>
        </p:nvCxnSpPr>
        <p:spPr>
          <a:xfrm>
            <a:off x="1376039" y="1509204"/>
            <a:ext cx="713931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848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3" y="217714"/>
            <a:ext cx="5266122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3" y="2206171"/>
            <a:ext cx="5949702" cy="3848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734049" y="2446066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88942" y="5486857"/>
            <a:ext cx="2460624" cy="503238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3" y="6356352"/>
            <a:ext cx="2057400" cy="365125"/>
          </a:xfrm>
        </p:spPr>
        <p:txBody>
          <a:bodyPr/>
          <a:lstStyle/>
          <a:p>
            <a:fld id="{23623378-446C-497B-838C-B24E6FDDFE81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977" y="6356352"/>
            <a:ext cx="32830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DF873E9B-516D-4A06-8709-F8CF725E37CA}" type="datetime1">
              <a:rPr lang="en-US" smtClean="0"/>
              <a:t>1/21/18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5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1" r:id="rId2"/>
    <p:sldLayoutId id="2147483682" r:id="rId3"/>
    <p:sldLayoutId id="2147483680" r:id="rId4"/>
    <p:sldLayoutId id="2147483681" r:id="rId5"/>
    <p:sldLayoutId id="2147483698" r:id="rId6"/>
    <p:sldLayoutId id="2147483699" r:id="rId7"/>
    <p:sldLayoutId id="2147483700" r:id="rId8"/>
    <p:sldLayoutId id="2147483684" r:id="rId9"/>
    <p:sldLayoutId id="2147483679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42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DF873E9B-516D-4A06-8709-F8CF725E37CA}" type="datetime1">
              <a:rPr lang="en-US" smtClean="0"/>
              <a:pPr/>
              <a:t>1/21/18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1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3" r:id="rId2"/>
    <p:sldLayoutId id="2147483705" r:id="rId3"/>
    <p:sldLayoutId id="2147483706" r:id="rId4"/>
    <p:sldLayoutId id="2147483714" r:id="rId5"/>
    <p:sldLayoutId id="2147483708" r:id="rId6"/>
    <p:sldLayoutId id="2147483709" r:id="rId7"/>
    <p:sldLayoutId id="2147483710" r:id="rId8"/>
    <p:sldLayoutId id="2147483715" r:id="rId9"/>
    <p:sldLayoutId id="2147483712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842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Epidemiology</a:t>
            </a:r>
            <a:br>
              <a:rPr lang="en-US" sz="6000" dirty="0" smtClean="0"/>
            </a:br>
            <a:r>
              <a:rPr lang="en-US" sz="6000" dirty="0" smtClean="0"/>
              <a:t> of Zika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691" y="5081286"/>
            <a:ext cx="6738738" cy="92851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Linda K. Gaul, PhD, MPH</a:t>
            </a:r>
          </a:p>
          <a:p>
            <a:r>
              <a:rPr lang="en-US" sz="2400" dirty="0" smtClean="0"/>
              <a:t>State Epidemiologist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816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 Few Words about Dengue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Dengue virus is a </a:t>
            </a:r>
            <a:r>
              <a:rPr lang="en-US" dirty="0" err="1" smtClean="0"/>
              <a:t>flavivirus</a:t>
            </a:r>
            <a:r>
              <a:rPr lang="en-US" dirty="0" smtClean="0"/>
              <a:t> closely related to the </a:t>
            </a:r>
            <a:r>
              <a:rPr lang="en-US" dirty="0" err="1" smtClean="0"/>
              <a:t>Zika</a:t>
            </a:r>
            <a:r>
              <a:rPr lang="en-US" dirty="0" smtClean="0"/>
              <a:t> virus</a:t>
            </a:r>
          </a:p>
          <a:p>
            <a:r>
              <a:rPr lang="en-US" dirty="0" smtClean="0"/>
              <a:t>Serologic testing for </a:t>
            </a:r>
            <a:r>
              <a:rPr lang="en-US" dirty="0" err="1" smtClean="0"/>
              <a:t>Zika</a:t>
            </a:r>
            <a:r>
              <a:rPr lang="en-US" dirty="0" smtClean="0"/>
              <a:t> often cross-reactive with Dengue</a:t>
            </a:r>
          </a:p>
          <a:p>
            <a:r>
              <a:rPr lang="en-US" dirty="0"/>
              <a:t>Dengue is transmitted by the same mosquitoes that transmit </a:t>
            </a:r>
            <a:r>
              <a:rPr lang="en-US" dirty="0" err="1" smtClean="0"/>
              <a:t>Zika</a:t>
            </a:r>
            <a:endParaRPr lang="en-US" dirty="0" smtClean="0"/>
          </a:p>
          <a:p>
            <a:r>
              <a:rPr lang="en-US" dirty="0" smtClean="0"/>
              <a:t>Dengue is not endemic in the U.S., but it was until about 1945</a:t>
            </a:r>
          </a:p>
          <a:p>
            <a:pPr lvl="1"/>
            <a:r>
              <a:rPr lang="en-US" dirty="0" smtClean="0"/>
              <a:t>Concern that it could become endemic again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2027-8175-4991-ACA2-CE8554564DDB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8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Conditions Necessary for Local Transmission of </a:t>
            </a:r>
            <a:r>
              <a:rPr lang="en-US" sz="3200" dirty="0" err="1" smtClean="0"/>
              <a:t>Zika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Virus introduction via infected traveler returning from an endemic area</a:t>
            </a:r>
          </a:p>
          <a:p>
            <a:r>
              <a:rPr lang="en-US" dirty="0" smtClean="0"/>
              <a:t>Susceptible (immunologically naïve) population</a:t>
            </a:r>
          </a:p>
          <a:p>
            <a:r>
              <a:rPr lang="en-US" dirty="0" smtClean="0"/>
              <a:t>Competent mosquitoes present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These three conditions have been met in certain areas of Florida and Texas 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2027-8175-4991-ACA2-CE8554564DDB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9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78105" y="613102"/>
            <a:ext cx="6291343" cy="743000"/>
          </a:xfrm>
        </p:spPr>
        <p:txBody>
          <a:bodyPr/>
          <a:lstStyle/>
          <a:p>
            <a:r>
              <a:rPr lang="en-US" sz="3200" dirty="0" smtClean="0"/>
              <a:t>Challenges to </a:t>
            </a:r>
            <a:r>
              <a:rPr lang="en-US" sz="3200" dirty="0" err="1" smtClean="0"/>
              <a:t>Zika</a:t>
            </a:r>
            <a:r>
              <a:rPr lang="en-US" sz="3200" dirty="0" smtClean="0"/>
              <a:t> Control: Case Confirmation 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Laboratory confirmation of cases</a:t>
            </a:r>
          </a:p>
          <a:p>
            <a:pPr lvl="1"/>
            <a:r>
              <a:rPr lang="en-US" dirty="0" smtClean="0"/>
              <a:t>Antigen (virus) present in the body for a short window </a:t>
            </a:r>
            <a:r>
              <a:rPr lang="en-US" dirty="0" smtClean="0"/>
              <a:t>of </a:t>
            </a:r>
            <a:r>
              <a:rPr lang="en-US" dirty="0" smtClean="0"/>
              <a:t>time</a:t>
            </a:r>
          </a:p>
          <a:p>
            <a:pPr lvl="2"/>
            <a:r>
              <a:rPr lang="en-US" dirty="0"/>
              <a:t>PCR testing generally reliable</a:t>
            </a:r>
          </a:p>
          <a:p>
            <a:pPr lvl="1"/>
            <a:r>
              <a:rPr lang="en-US" dirty="0" smtClean="0"/>
              <a:t>Antibodies persist longer but cross</a:t>
            </a:r>
            <a:r>
              <a:rPr lang="en-US" dirty="0"/>
              <a:t>-reactivity with other </a:t>
            </a:r>
            <a:r>
              <a:rPr lang="en-US" dirty="0" err="1"/>
              <a:t>flaviviruses</a:t>
            </a:r>
            <a:r>
              <a:rPr lang="en-US" dirty="0"/>
              <a:t>, primarily </a:t>
            </a:r>
            <a:r>
              <a:rPr lang="en-US" dirty="0" smtClean="0"/>
              <a:t>Dengue, occurs</a:t>
            </a:r>
            <a:endParaRPr lang="en-US" dirty="0"/>
          </a:p>
          <a:p>
            <a:pPr lvl="2"/>
            <a:r>
              <a:rPr lang="en-US" dirty="0"/>
              <a:t>Serology results often equivocal and difficult to interpret</a:t>
            </a:r>
          </a:p>
          <a:p>
            <a:pPr lvl="2"/>
            <a:r>
              <a:rPr lang="en-US" dirty="0"/>
              <a:t>Specialized serologic testing (PRNT) also often </a:t>
            </a:r>
            <a:r>
              <a:rPr lang="en-US" dirty="0" smtClean="0"/>
              <a:t>equivocal</a:t>
            </a:r>
            <a:endParaRPr lang="en-US" b="1" dirty="0" smtClean="0"/>
          </a:p>
          <a:p>
            <a:pPr lvl="1"/>
            <a:r>
              <a:rPr lang="en-US" dirty="0" smtClean="0"/>
              <a:t>Additional testing at public health laboratory may be needed</a:t>
            </a:r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2027-8175-4991-ACA2-CE8554564DDB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9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145894" y="493486"/>
            <a:ext cx="7369455" cy="5732691"/>
          </a:xfrm>
        </p:spPr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07ED-8E83-49CF-B67F-464756B84873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94" y="-1"/>
            <a:ext cx="943336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029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Challenges </a:t>
            </a:r>
            <a:r>
              <a:rPr lang="en-US" sz="3200" dirty="0"/>
              <a:t>to </a:t>
            </a:r>
            <a:r>
              <a:rPr lang="en-US" sz="3200" dirty="0" err="1"/>
              <a:t>Zika</a:t>
            </a:r>
            <a:r>
              <a:rPr lang="en-US" sz="3200" dirty="0"/>
              <a:t> Control: </a:t>
            </a:r>
            <a:r>
              <a:rPr lang="en-US" sz="3200" dirty="0" smtClean="0"/>
              <a:t>Preventing </a:t>
            </a:r>
            <a:r>
              <a:rPr lang="en-US" sz="3200" dirty="0" err="1" smtClean="0"/>
              <a:t>Zika</a:t>
            </a:r>
            <a:r>
              <a:rPr lang="en-US" sz="3200" dirty="0" smtClean="0"/>
              <a:t> Infections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21006" y="1514650"/>
            <a:ext cx="6317592" cy="470518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Vector Surveillance </a:t>
            </a:r>
          </a:p>
          <a:p>
            <a:pPr lvl="1"/>
            <a:r>
              <a:rPr lang="en-US" dirty="0" smtClean="0"/>
              <a:t>Necessary for assessing bite risk</a:t>
            </a:r>
          </a:p>
          <a:p>
            <a:pPr lvl="1"/>
            <a:r>
              <a:rPr lang="en-US" dirty="0" smtClean="0"/>
              <a:t>But testing mosquitoes for </a:t>
            </a:r>
            <a:r>
              <a:rPr lang="en-US" dirty="0" err="1" smtClean="0"/>
              <a:t>Zika</a:t>
            </a:r>
            <a:r>
              <a:rPr lang="en-US" dirty="0" smtClean="0"/>
              <a:t> virus ineffective</a:t>
            </a:r>
            <a:endParaRPr lang="en-US" dirty="0"/>
          </a:p>
          <a:p>
            <a:r>
              <a:rPr lang="en-US" dirty="0" smtClean="0"/>
              <a:t>Prevent/clean up potential breeding areas</a:t>
            </a:r>
          </a:p>
          <a:p>
            <a:r>
              <a:rPr lang="en-US" dirty="0" smtClean="0"/>
              <a:t>Prevent mosquito bites</a:t>
            </a:r>
          </a:p>
          <a:p>
            <a:pPr lvl="1"/>
            <a:r>
              <a:rPr lang="en-US" dirty="0" smtClean="0"/>
              <a:t>Use of repellant, avoiding outdoor activities when mosquitoes active, etc.</a:t>
            </a:r>
          </a:p>
          <a:p>
            <a:r>
              <a:rPr lang="en-US" dirty="0" smtClean="0"/>
              <a:t>Chemical/biological control of mosquitoes when detected </a:t>
            </a:r>
          </a:p>
          <a:p>
            <a:pPr lvl="1"/>
            <a:r>
              <a:rPr lang="en-US" dirty="0" smtClean="0"/>
              <a:t>Larval control – more effective</a:t>
            </a:r>
          </a:p>
          <a:p>
            <a:pPr lvl="1"/>
            <a:r>
              <a:rPr lang="en-US" dirty="0" smtClean="0"/>
              <a:t>Adult control – more difficult</a:t>
            </a:r>
            <a:endParaRPr lang="en-US" dirty="0" smtClean="0"/>
          </a:p>
          <a:p>
            <a:pPr marL="690563" lvl="2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2027-8175-4991-ACA2-CE8554564DDB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9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24007" y="428386"/>
            <a:ext cx="6291343" cy="688477"/>
          </a:xfrm>
        </p:spPr>
        <p:txBody>
          <a:bodyPr/>
          <a:lstStyle/>
          <a:p>
            <a:r>
              <a:rPr lang="en-US" sz="3200" dirty="0" smtClean="0"/>
              <a:t>Another Note about Dengue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21006" y="1545250"/>
            <a:ext cx="6393212" cy="46745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Our experience with </a:t>
            </a:r>
            <a:r>
              <a:rPr lang="en-US" dirty="0" err="1" smtClean="0"/>
              <a:t>Zika</a:t>
            </a:r>
            <a:r>
              <a:rPr lang="en-US" dirty="0" smtClean="0"/>
              <a:t> is very similar to our experience with Dengue in Texas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ocal transmission and small (~10-30 cases) outbreaks of Dengue have occurred (2005 and 2013, most recently)</a:t>
            </a:r>
          </a:p>
          <a:p>
            <a:pPr lvl="1"/>
            <a:r>
              <a:rPr lang="en-US" dirty="0" smtClean="0"/>
              <a:t>These have occurred in areas of South Texas, near the Texas/Mexico border</a:t>
            </a:r>
          </a:p>
          <a:p>
            <a:pPr lvl="1"/>
            <a:r>
              <a:rPr lang="en-US" dirty="0" smtClean="0"/>
              <a:t>Dengue is endemic in parts of Mexico and other areas of Central America and large numbers of people cross the border in both directions</a:t>
            </a:r>
          </a:p>
          <a:p>
            <a:pPr lvl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2027-8175-4991-ACA2-CE8554564DDB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1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Public Health Priorities for </a:t>
            </a:r>
            <a:r>
              <a:rPr lang="en-US" sz="3200" dirty="0" err="1" smtClean="0"/>
              <a:t>Zika</a:t>
            </a:r>
            <a:r>
              <a:rPr lang="en-US" sz="3200" dirty="0" smtClean="0"/>
              <a:t> Control in Texas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Protect pregnant women from infection with the </a:t>
            </a:r>
            <a:r>
              <a:rPr lang="en-US" dirty="0" err="1" smtClean="0"/>
              <a:t>Zika</a:t>
            </a:r>
            <a:r>
              <a:rPr lang="en-US" dirty="0" smtClean="0"/>
              <a:t> virus</a:t>
            </a:r>
          </a:p>
          <a:p>
            <a:r>
              <a:rPr lang="en-US" dirty="0" smtClean="0"/>
              <a:t>Prevent the virus from becoming endemic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Both priorities require control of the vector mosquito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2027-8175-4991-ACA2-CE8554564DDB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9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1A1E-CC52-4559-9512-1E4A3F85E3AE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17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Linda.Gaul@dshs.texas.gov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67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Epidemiology and Public Health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3342" y="2402021"/>
            <a:ext cx="7645355" cy="3652549"/>
          </a:xfrm>
        </p:spPr>
        <p:txBody>
          <a:bodyPr>
            <a:normAutofit/>
          </a:bodyPr>
          <a:lstStyle/>
          <a:p>
            <a:r>
              <a:rPr lang="en-US" dirty="0" smtClean="0"/>
              <a:t>Epidemiology is the study of the distribution and determinants of disease</a:t>
            </a:r>
            <a:endParaRPr lang="en-US" dirty="0" smtClean="0"/>
          </a:p>
          <a:p>
            <a:r>
              <a:rPr lang="en-US" dirty="0" smtClean="0"/>
              <a:t>The basic tenet of epidemiology is that disease does not distribute randomly</a:t>
            </a:r>
            <a:endParaRPr lang="en-US" dirty="0" smtClean="0"/>
          </a:p>
          <a:p>
            <a:r>
              <a:rPr lang="en-US" dirty="0" smtClean="0"/>
              <a:t>It is the role of epidemiologists to determine factors involved in how disease is distributed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6A6E-B189-4B4C-B096-5CD5447444C1}" type="datetime1">
              <a:rPr lang="en-US" smtClean="0"/>
              <a:t>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1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Epidemiology and Public </a:t>
            </a:r>
            <a:r>
              <a:rPr lang="en-US" sz="3200" dirty="0" smtClean="0"/>
              <a:t>Health, continued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34E0-D37D-4356-AB44-F41F4318C7E8}" type="datetime1">
              <a:rPr lang="en-US" smtClean="0"/>
              <a:t>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3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3343" y="2310225"/>
            <a:ext cx="8058469" cy="3931970"/>
          </a:xfrm>
        </p:spPr>
        <p:txBody>
          <a:bodyPr>
            <a:noAutofit/>
          </a:bodyPr>
          <a:lstStyle/>
          <a:p>
            <a:r>
              <a:rPr lang="en-US" dirty="0" smtClean="0"/>
              <a:t>The role of public health epidemiologists is to:</a:t>
            </a:r>
            <a:endParaRPr lang="en-US" dirty="0" smtClean="0"/>
          </a:p>
          <a:p>
            <a:pPr lvl="1"/>
            <a:r>
              <a:rPr lang="en-US" dirty="0" smtClean="0"/>
              <a:t>Conduct disease surveillance</a:t>
            </a:r>
            <a:endParaRPr lang="en-US" dirty="0" smtClean="0"/>
          </a:p>
          <a:p>
            <a:pPr lvl="1"/>
            <a:r>
              <a:rPr lang="en-US" dirty="0" smtClean="0"/>
              <a:t>Analyze surveillance data for disease trends</a:t>
            </a:r>
          </a:p>
          <a:p>
            <a:pPr lvl="1"/>
            <a:r>
              <a:rPr lang="en-US" dirty="0" smtClean="0"/>
              <a:t>Investigate trends, emerging diseases, outbreaks for factors contributing to disease patterns</a:t>
            </a:r>
          </a:p>
          <a:p>
            <a:pPr lvl="1"/>
            <a:r>
              <a:rPr lang="en-US" dirty="0" smtClean="0"/>
              <a:t>Make recommendations and/or implement actions to prevent or reduce disease occurrence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996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Infectious Disease Epidemiology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3343" y="2310224"/>
            <a:ext cx="8196175" cy="38080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 infectious disease surveillance, public health relies on:</a:t>
            </a:r>
          </a:p>
          <a:p>
            <a:pPr lvl="1"/>
            <a:r>
              <a:rPr lang="en-US" dirty="0" smtClean="0"/>
              <a:t>Healthcare</a:t>
            </a:r>
            <a:r>
              <a:rPr lang="en-US" dirty="0" smtClean="0"/>
              <a:t> providers to suspect an infectious disease and collect specimens for testing</a:t>
            </a:r>
            <a:endParaRPr lang="en-US" dirty="0" smtClean="0"/>
          </a:p>
          <a:p>
            <a:pPr lvl="1"/>
            <a:r>
              <a:rPr lang="en-US" dirty="0" smtClean="0"/>
              <a:t>Laboratories to conduct testing for infectious disease agents</a:t>
            </a:r>
            <a:endParaRPr lang="en-US" dirty="0" smtClean="0"/>
          </a:p>
          <a:p>
            <a:pPr lvl="1"/>
            <a:r>
              <a:rPr lang="en-US" dirty="0" smtClean="0"/>
              <a:t>Providers and laboratories to report laboratory results to public health entities</a:t>
            </a:r>
            <a:endParaRPr lang="en-US" dirty="0" smtClean="0"/>
          </a:p>
          <a:p>
            <a:r>
              <a:rPr lang="en-US" dirty="0" smtClean="0"/>
              <a:t>Surveillance data includes:</a:t>
            </a:r>
          </a:p>
          <a:p>
            <a:pPr lvl="1"/>
            <a:r>
              <a:rPr lang="en-US" dirty="0" smtClean="0"/>
              <a:t>Specified </a:t>
            </a:r>
            <a:r>
              <a:rPr lang="en-US" dirty="0" err="1" smtClean="0"/>
              <a:t>notifiable</a:t>
            </a:r>
            <a:r>
              <a:rPr lang="en-US" dirty="0" smtClean="0"/>
              <a:t> diseases</a:t>
            </a:r>
          </a:p>
          <a:p>
            <a:pPr lvl="1"/>
            <a:r>
              <a:rPr lang="en-US" dirty="0" smtClean="0"/>
              <a:t>Unusual expressions of disease</a:t>
            </a:r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EA15-6F2D-4048-B2D0-1DCE67CBC3BF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6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Epidemiology Triad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3344" y="2478519"/>
            <a:ext cx="7691256" cy="3624482"/>
          </a:xfrm>
        </p:spPr>
        <p:txBody>
          <a:bodyPr/>
          <a:lstStyle/>
          <a:p>
            <a:r>
              <a:rPr lang="en-US" dirty="0" smtClean="0"/>
              <a:t>A triad of factors is involved in the occurrence of infectious diseases</a:t>
            </a:r>
            <a:endParaRPr lang="en-US" dirty="0" smtClean="0"/>
          </a:p>
          <a:p>
            <a:pPr lvl="1"/>
            <a:r>
              <a:rPr lang="en-US" dirty="0" smtClean="0"/>
              <a:t>Host factors</a:t>
            </a:r>
            <a:endParaRPr lang="en-US" dirty="0" smtClean="0"/>
          </a:p>
          <a:p>
            <a:pPr lvl="1"/>
            <a:r>
              <a:rPr lang="en-US" dirty="0" smtClean="0"/>
              <a:t>Disease agent factors</a:t>
            </a:r>
          </a:p>
          <a:p>
            <a:pPr lvl="1"/>
            <a:r>
              <a:rPr lang="en-US" dirty="0" smtClean="0"/>
              <a:t>Environmental factors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EA15-6F2D-4048-B2D0-1DCE67CBC3BF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5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Some Possible Host, Agent, Environment Factors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926E-4B24-4673-9E34-D471ADA0AC85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9" name="Table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36559324"/>
              </p:ext>
            </p:extLst>
          </p:nvPr>
        </p:nvGraphicFramePr>
        <p:xfrm>
          <a:off x="1376363" y="1668463"/>
          <a:ext cx="7138986" cy="432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570"/>
                <a:gridCol w="2524754"/>
                <a:gridCol w="2379662"/>
              </a:tblGrid>
              <a:tr h="8576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Host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0038" marR="90038" marB="9144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Agent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0038" marR="90038" marB="9144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Environment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0038" marR="90038" marB="91440" anchor="b"/>
                </a:tc>
              </a:tr>
              <a:tr h="8576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Age</a:t>
                      </a:r>
                      <a:endParaRPr lang="en-US" sz="2400" dirty="0"/>
                    </a:p>
                  </a:txBody>
                  <a:tcPr marL="182880" marR="90038" marT="9144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Virulence</a:t>
                      </a:r>
                      <a:endParaRPr lang="en-US" sz="2400" dirty="0"/>
                    </a:p>
                  </a:txBody>
                  <a:tcPr marL="182880" marR="90038" marT="9144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Climate</a:t>
                      </a:r>
                      <a:endParaRPr lang="en-US" sz="2400" dirty="0"/>
                    </a:p>
                  </a:txBody>
                  <a:tcPr marL="182880" marR="90038" marT="91440"/>
                </a:tc>
              </a:tr>
              <a:tr h="8576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Sex</a:t>
                      </a:r>
                      <a:endParaRPr lang="en-US" sz="2400" dirty="0"/>
                    </a:p>
                  </a:txBody>
                  <a:tcPr marL="182880" marR="90038" marT="9144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Infectivity</a:t>
                      </a:r>
                      <a:endParaRPr lang="en-US" sz="2400" dirty="0"/>
                    </a:p>
                  </a:txBody>
                  <a:tcPr marL="182880" marR="90038" marT="9144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Latitude, longitude</a:t>
                      </a:r>
                      <a:endParaRPr lang="en-US" sz="2400" dirty="0"/>
                    </a:p>
                  </a:txBody>
                  <a:tcPr marL="182880" marR="90038" marT="91440"/>
                </a:tc>
              </a:tr>
              <a:tr h="8576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Immunity</a:t>
                      </a:r>
                      <a:endParaRPr lang="en-US" sz="2400" dirty="0"/>
                    </a:p>
                  </a:txBody>
                  <a:tcPr marL="182880" marR="90038" marT="9144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Antimicrobial</a:t>
                      </a:r>
                      <a:r>
                        <a:rPr lang="en-US" sz="2400" baseline="0" dirty="0" smtClean="0"/>
                        <a:t> susceptibility</a:t>
                      </a:r>
                      <a:endParaRPr lang="en-US" sz="2400" dirty="0"/>
                    </a:p>
                  </a:txBody>
                  <a:tcPr marL="182880" marR="90038" marT="9144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Population density</a:t>
                      </a:r>
                      <a:endParaRPr lang="en-US" sz="2400" dirty="0"/>
                    </a:p>
                  </a:txBody>
                  <a:tcPr marL="182880" marR="90038" marT="91440"/>
                </a:tc>
              </a:tr>
              <a:tr h="81491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Behaviors</a:t>
                      </a:r>
                      <a:endParaRPr lang="en-US" sz="2400" dirty="0"/>
                    </a:p>
                  </a:txBody>
                  <a:tcPr marL="182880" marR="90038" marT="9144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Environmental</a:t>
                      </a:r>
                    </a:p>
                    <a:p>
                      <a:r>
                        <a:rPr lang="en-US" sz="2400" dirty="0" smtClean="0"/>
                        <a:t>requirements </a:t>
                      </a:r>
                      <a:endParaRPr lang="en-US" sz="2400" dirty="0"/>
                    </a:p>
                  </a:txBody>
                  <a:tcPr marL="182880" marR="90038" marT="9144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Sanitation</a:t>
                      </a:r>
                      <a:endParaRPr lang="en-US" sz="2400" dirty="0"/>
                    </a:p>
                  </a:txBody>
                  <a:tcPr marL="182880" marR="90038" marT="91440" marB="36576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3993447" y="74202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2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Zika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Zika</a:t>
            </a:r>
            <a:r>
              <a:rPr lang="en-US" dirty="0" smtClean="0"/>
              <a:t> is an infectious disease caused by a virus (</a:t>
            </a:r>
            <a:r>
              <a:rPr lang="en-US" dirty="0" err="1" smtClean="0"/>
              <a:t>flavivirus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only confirmed host for the </a:t>
            </a:r>
            <a:r>
              <a:rPr lang="en-US" dirty="0" err="1" smtClean="0"/>
              <a:t>Zika</a:t>
            </a:r>
            <a:r>
              <a:rPr lang="en-US" dirty="0" smtClean="0"/>
              <a:t> virus is humans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Zika</a:t>
            </a:r>
            <a:r>
              <a:rPr lang="en-US" dirty="0" smtClean="0"/>
              <a:t> virus is transmitted from one person to another</a:t>
            </a:r>
            <a:endParaRPr lang="en-US" dirty="0" smtClean="0"/>
          </a:p>
          <a:p>
            <a:pPr lvl="1"/>
            <a:r>
              <a:rPr lang="en-US" dirty="0" smtClean="0"/>
              <a:t>Primarily by a mosquito vector</a:t>
            </a:r>
          </a:p>
          <a:p>
            <a:pPr lvl="1"/>
            <a:r>
              <a:rPr lang="en-US" dirty="0" smtClean="0"/>
              <a:t>Sometimes by other means, e.g.,</a:t>
            </a:r>
            <a:endParaRPr lang="en-US" dirty="0" smtClean="0"/>
          </a:p>
          <a:p>
            <a:pPr lvl="2"/>
            <a:r>
              <a:rPr lang="en-US" dirty="0" smtClean="0"/>
              <a:t>Sexual transmission</a:t>
            </a:r>
          </a:p>
          <a:p>
            <a:pPr lvl="2"/>
            <a:r>
              <a:rPr lang="en-US" dirty="0" smtClean="0"/>
              <a:t>Blood or other tissue transmission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2027-8175-4991-ACA2-CE8554564DDB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5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24007" y="613102"/>
            <a:ext cx="6291343" cy="503761"/>
          </a:xfrm>
        </p:spPr>
        <p:txBody>
          <a:bodyPr/>
          <a:lstStyle/>
          <a:p>
            <a:r>
              <a:rPr lang="en-US" sz="3200" dirty="0"/>
              <a:t>M</a:t>
            </a:r>
            <a:r>
              <a:rPr lang="en-US" sz="3200" dirty="0" smtClean="0"/>
              <a:t>osquito vectors </a:t>
            </a:r>
            <a:r>
              <a:rPr lang="en-US" sz="3200" dirty="0" smtClean="0"/>
              <a:t>competent of transmitting </a:t>
            </a:r>
            <a:r>
              <a:rPr lang="en-US" sz="3200" dirty="0" err="1" smtClean="0"/>
              <a:t>Zika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21005" y="1484052"/>
            <a:ext cx="6408513" cy="4735780"/>
          </a:xfrm>
        </p:spPr>
        <p:txBody>
          <a:bodyPr>
            <a:normAutofit/>
          </a:bodyPr>
          <a:lstStyle/>
          <a:p>
            <a:r>
              <a:rPr lang="en-US" i="1" dirty="0" err="1" smtClean="0"/>
              <a:t>Aedes</a:t>
            </a:r>
            <a:r>
              <a:rPr lang="en-US" i="1" dirty="0" smtClean="0"/>
              <a:t> </a:t>
            </a:r>
            <a:r>
              <a:rPr lang="en-US" i="1" dirty="0" err="1" smtClean="0"/>
              <a:t>aegypti</a:t>
            </a:r>
            <a:r>
              <a:rPr lang="en-US" i="1" dirty="0" smtClean="0"/>
              <a:t> </a:t>
            </a:r>
            <a:r>
              <a:rPr lang="en-US" dirty="0" smtClean="0"/>
              <a:t>primarily, possibly </a:t>
            </a:r>
            <a:r>
              <a:rPr lang="en-US" i="1" dirty="0" err="1" smtClean="0"/>
              <a:t>Ae</a:t>
            </a:r>
            <a:r>
              <a:rPr lang="en-US" i="1" dirty="0" smtClean="0"/>
              <a:t>. </a:t>
            </a:r>
            <a:r>
              <a:rPr lang="en-US" i="1" dirty="0" err="1" smtClean="0"/>
              <a:t>albopictus</a:t>
            </a:r>
            <a:endParaRPr lang="en-US" i="1" dirty="0" smtClean="0"/>
          </a:p>
          <a:p>
            <a:pPr lvl="1"/>
            <a:r>
              <a:rPr lang="en-US" dirty="0" smtClean="0"/>
              <a:t>An uninfected </a:t>
            </a:r>
            <a:r>
              <a:rPr lang="en-US" dirty="0" smtClean="0"/>
              <a:t>mosquito</a:t>
            </a:r>
          </a:p>
          <a:p>
            <a:pPr lvl="2"/>
            <a:r>
              <a:rPr lang="en-US" dirty="0" smtClean="0"/>
              <a:t>Bites an infected person, ingests virus particles </a:t>
            </a:r>
          </a:p>
          <a:p>
            <a:pPr lvl="2"/>
            <a:r>
              <a:rPr lang="en-US" dirty="0" smtClean="0"/>
              <a:t>Virus particles move from gut of the mosquito to salivary glands</a:t>
            </a:r>
          </a:p>
          <a:p>
            <a:pPr lvl="2"/>
            <a:r>
              <a:rPr lang="en-US" dirty="0" smtClean="0"/>
              <a:t> 8-10 days after the bite, the mosquito can bite and infect another person with the virus</a:t>
            </a:r>
            <a:endParaRPr lang="en-US" dirty="0" smtClean="0"/>
          </a:p>
          <a:p>
            <a:pPr lvl="1"/>
            <a:r>
              <a:rPr lang="en-US" dirty="0"/>
              <a:t>M</a:t>
            </a:r>
            <a:r>
              <a:rPr lang="en-US" dirty="0" smtClean="0"/>
              <a:t>osquitoes are thus involved in the epidemiologic triad for </a:t>
            </a:r>
            <a:r>
              <a:rPr lang="en-US" dirty="0" err="1" smtClean="0"/>
              <a:t>Zika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2027-8175-4991-ACA2-CE8554564DDB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9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24007" y="613102"/>
            <a:ext cx="6291343" cy="580259"/>
          </a:xfrm>
        </p:spPr>
        <p:txBody>
          <a:bodyPr/>
          <a:lstStyle/>
          <a:p>
            <a:r>
              <a:rPr lang="en-US" sz="3200" dirty="0" err="1" smtClean="0"/>
              <a:t>Zika</a:t>
            </a:r>
            <a:r>
              <a:rPr lang="en-US" sz="3200" dirty="0" smtClean="0"/>
              <a:t> in the U.S.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21006" y="1484052"/>
            <a:ext cx="6317592" cy="4735780"/>
          </a:xfrm>
        </p:spPr>
        <p:txBody>
          <a:bodyPr>
            <a:normAutofit/>
          </a:bodyPr>
          <a:lstStyle/>
          <a:p>
            <a:r>
              <a:rPr lang="en-US" dirty="0" smtClean="0"/>
              <a:t>First detected in the U.S. in 2016</a:t>
            </a:r>
            <a:endParaRPr lang="en-US" dirty="0" smtClean="0"/>
          </a:p>
          <a:p>
            <a:pPr lvl="1"/>
            <a:r>
              <a:rPr lang="en-US" dirty="0" smtClean="0"/>
              <a:t>Travel-related cases, many states</a:t>
            </a:r>
          </a:p>
          <a:p>
            <a:pPr lvl="2"/>
            <a:r>
              <a:rPr lang="en-US" dirty="0" smtClean="0"/>
              <a:t>People who had been in a </a:t>
            </a:r>
            <a:r>
              <a:rPr lang="en-US" dirty="0" err="1" smtClean="0"/>
              <a:t>Zika</a:t>
            </a:r>
            <a:r>
              <a:rPr lang="en-US" dirty="0" smtClean="0"/>
              <a:t>-endemic area</a:t>
            </a:r>
          </a:p>
          <a:p>
            <a:pPr lvl="1"/>
            <a:r>
              <a:rPr lang="en-US" dirty="0" smtClean="0"/>
              <a:t>Locally-acquired cases, FL and TX</a:t>
            </a:r>
            <a:endParaRPr lang="en-US" dirty="0" smtClean="0"/>
          </a:p>
          <a:p>
            <a:pPr lvl="2"/>
            <a:r>
              <a:rPr lang="en-US" dirty="0" smtClean="0"/>
              <a:t>People without a history of travel to a </a:t>
            </a:r>
            <a:r>
              <a:rPr lang="en-US" dirty="0" err="1" smtClean="0"/>
              <a:t>Zika</a:t>
            </a:r>
            <a:r>
              <a:rPr lang="en-US" dirty="0" smtClean="0"/>
              <a:t>-endemic area became infected with the virus</a:t>
            </a:r>
          </a:p>
          <a:p>
            <a:pPr lvl="3"/>
            <a:r>
              <a:rPr lang="en-US" dirty="0" smtClean="0"/>
              <a:t>Mosquito transmission</a:t>
            </a:r>
          </a:p>
          <a:p>
            <a:pPr lvl="3"/>
            <a:r>
              <a:rPr lang="en-US" dirty="0" smtClean="0"/>
              <a:t>Sexual transmission</a:t>
            </a:r>
          </a:p>
          <a:p>
            <a:pPr lvl="3"/>
            <a:r>
              <a:rPr lang="en-US" dirty="0" smtClean="0"/>
              <a:t>Blood transmission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2027-8175-4991-ACA2-CE8554564DDB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9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ark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SHS-External-Presentation-4x3.potx [Read-Only]" id="{18E6F856-990E-40EB-8AA2-36C39CF5FCE2}" vid="{5B0DB40C-D6FB-4C19-A02B-9DF0E9C3702B}"/>
    </a:ext>
  </a:extLst>
</a:theme>
</file>

<file path=ppt/theme/theme2.xml><?xml version="1.0" encoding="utf-8"?>
<a:theme xmlns:a="http://schemas.openxmlformats.org/drawingml/2006/main" name="Bright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SHS-External-Presentation-4x3.potx [Read-Only]" id="{18E6F856-990E-40EB-8AA2-36C39CF5FCE2}" vid="{3F82C163-D09A-4A81-AF2A-56C9C3538C2E}"/>
    </a:ext>
  </a:extLst>
</a:theme>
</file>

<file path=ppt/theme/theme3.xml><?xml version="1.0" encoding="utf-8"?>
<a:theme xmlns:a="http://schemas.openxmlformats.org/drawingml/2006/main" name="Office Theme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</TotalTime>
  <Words>798</Words>
  <Application>Microsoft Macintosh PowerPoint</Application>
  <PresentationFormat>On-screen Show (4:3)</PresentationFormat>
  <Paragraphs>159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Dark Room</vt:lpstr>
      <vt:lpstr>Bright Room</vt:lpstr>
      <vt:lpstr>Epidemiology  of Zika</vt:lpstr>
      <vt:lpstr>Epidemiology and Public Health</vt:lpstr>
      <vt:lpstr>Epidemiology and Public Health, continued</vt:lpstr>
      <vt:lpstr>Infectious Disease Epidemiology</vt:lpstr>
      <vt:lpstr>The Epidemiology Triad  </vt:lpstr>
      <vt:lpstr>Some Possible Host, Agent, Environment Factors</vt:lpstr>
      <vt:lpstr>Zika</vt:lpstr>
      <vt:lpstr>Mosquito vectors competent of transmitting Zika</vt:lpstr>
      <vt:lpstr>Zika in the U.S.</vt:lpstr>
      <vt:lpstr>A Few Words about Dengue</vt:lpstr>
      <vt:lpstr>Conditions Necessary for Local Transmission of Zika</vt:lpstr>
      <vt:lpstr>Challenges to Zika Control: Case Confirmation </vt:lpstr>
      <vt:lpstr>PowerPoint Presentation</vt:lpstr>
      <vt:lpstr>Challenges to Zika Control: Preventing Zika Infections</vt:lpstr>
      <vt:lpstr>Another Note about Dengue</vt:lpstr>
      <vt:lpstr>Public Health Priorities for Zika Control in Texas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Tyllick,Cliff S (HHSC/DADS)</dc:creator>
  <cp:lastModifiedBy/>
  <cp:revision>124</cp:revision>
  <dcterms:created xsi:type="dcterms:W3CDTF">2016-12-23T18:49:00Z</dcterms:created>
  <dcterms:modified xsi:type="dcterms:W3CDTF">2018-01-22T06:09:52Z</dcterms:modified>
</cp:coreProperties>
</file>