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1" r:id="rId2"/>
  </p:sldMasterIdLst>
  <p:notesMasterIdLst>
    <p:notesMasterId r:id="rId36"/>
  </p:notesMasterIdLst>
  <p:handoutMasterIdLst>
    <p:handoutMasterId r:id="rId37"/>
  </p:handoutMasterIdLst>
  <p:sldIdLst>
    <p:sldId id="275" r:id="rId3"/>
    <p:sldId id="276" r:id="rId4"/>
    <p:sldId id="299" r:id="rId5"/>
    <p:sldId id="283" r:id="rId6"/>
    <p:sldId id="279" r:id="rId7"/>
    <p:sldId id="313" r:id="rId8"/>
    <p:sldId id="316" r:id="rId9"/>
    <p:sldId id="314" r:id="rId10"/>
    <p:sldId id="315" r:id="rId11"/>
    <p:sldId id="300" r:id="rId12"/>
    <p:sldId id="286" r:id="rId13"/>
    <p:sldId id="285" r:id="rId14"/>
    <p:sldId id="284" r:id="rId15"/>
    <p:sldId id="312" r:id="rId16"/>
    <p:sldId id="317" r:id="rId17"/>
    <p:sldId id="323" r:id="rId18"/>
    <p:sldId id="289" r:id="rId19"/>
    <p:sldId id="320" r:id="rId20"/>
    <p:sldId id="321" r:id="rId21"/>
    <p:sldId id="288" r:id="rId22"/>
    <p:sldId id="319" r:id="rId23"/>
    <p:sldId id="290" r:id="rId24"/>
    <p:sldId id="322" r:id="rId25"/>
    <p:sldId id="291" r:id="rId26"/>
    <p:sldId id="324" r:id="rId27"/>
    <p:sldId id="287" r:id="rId28"/>
    <p:sldId id="318" r:id="rId29"/>
    <p:sldId id="293" r:id="rId30"/>
    <p:sldId id="294" r:id="rId31"/>
    <p:sldId id="295" r:id="rId32"/>
    <p:sldId id="296" r:id="rId33"/>
    <p:sldId id="325" r:id="rId34"/>
    <p:sldId id="262" r:id="rId3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ECF429-4060-406C-9F10-501B84DCD63F}">
          <p14:sldIdLst>
            <p14:sldId id="275"/>
            <p14:sldId id="276"/>
          </p14:sldIdLst>
        </p14:section>
        <p14:section name="Pregnant Women" id="{10209E7B-763F-4045-8D49-2E42B082EE46}">
          <p14:sldIdLst>
            <p14:sldId id="299"/>
            <p14:sldId id="283"/>
            <p14:sldId id="279"/>
            <p14:sldId id="313"/>
            <p14:sldId id="316"/>
            <p14:sldId id="314"/>
            <p14:sldId id="315"/>
            <p14:sldId id="300"/>
          </p14:sldIdLst>
        </p14:section>
        <p14:section name="Pregnant Women in South Texas" id="{4230DD8D-A306-47B5-8F1C-5685E62BC2F9}">
          <p14:sldIdLst>
            <p14:sldId id="286"/>
            <p14:sldId id="285"/>
            <p14:sldId id="284"/>
            <p14:sldId id="312"/>
          </p14:sldIdLst>
        </p14:section>
        <p14:section name="Infants" id="{1CDCA045-F4A6-47D5-985B-D3EA82281357}">
          <p14:sldIdLst>
            <p14:sldId id="317"/>
            <p14:sldId id="323"/>
            <p14:sldId id="289"/>
            <p14:sldId id="320"/>
            <p14:sldId id="321"/>
            <p14:sldId id="288"/>
            <p14:sldId id="319"/>
            <p14:sldId id="290"/>
            <p14:sldId id="322"/>
            <p14:sldId id="291"/>
            <p14:sldId id="324"/>
            <p14:sldId id="287"/>
            <p14:sldId id="318"/>
            <p14:sldId id="293"/>
            <p14:sldId id="294"/>
            <p14:sldId id="295"/>
            <p14:sldId id="296"/>
            <p14:sldId id="325"/>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450"/>
    <a:srgbClr val="02215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71396" autoAdjust="0"/>
  </p:normalViewPr>
  <p:slideViewPr>
    <p:cSldViewPr snapToGrid="0">
      <p:cViewPr varScale="1">
        <p:scale>
          <a:sx n="62" d="100"/>
          <a:sy n="62" d="100"/>
        </p:scale>
        <p:origin x="1382" y="48"/>
      </p:cViewPr>
      <p:guideLst/>
    </p:cSldViewPr>
  </p:slideViewPr>
  <p:notesTextViewPr>
    <p:cViewPr>
      <p:scale>
        <a:sx n="1" d="1"/>
        <a:sy n="1" d="1"/>
      </p:scale>
      <p:origin x="0" y="0"/>
    </p:cViewPr>
  </p:notesTextViewPr>
  <p:sorterViewPr>
    <p:cViewPr>
      <p:scale>
        <a:sx n="100" d="100"/>
        <a:sy n="100" d="100"/>
      </p:scale>
      <p:origin x="0" y="-2160"/>
    </p:cViewPr>
  </p:sorterViewPr>
  <p:notesViewPr>
    <p:cSldViewPr snapToGrid="0">
      <p:cViewPr varScale="1">
        <p:scale>
          <a:sx n="53" d="100"/>
          <a:sy n="53" d="100"/>
        </p:scale>
        <p:origin x="787"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6AC479C4-87BA-4A8B-B739-F95EB411011A}" type="datetimeFigureOut">
              <a:rPr lang="en-US" smtClean="0"/>
              <a:t>1/21/2018</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75F0020-6A7E-48C4-B00C-288290BE0A9E}" type="slidenum">
              <a:rPr lang="en-US" smtClean="0"/>
              <a:t>‹#›</a:t>
            </a:fld>
            <a:endParaRPr lang="en-US" dirty="0"/>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0FC3508-E8F7-458D-B367-BDAFD52A9C9A}" type="datetimeFigureOut">
              <a:rPr lang="en-US" smtClean="0"/>
              <a:t>1/21/2018</a:t>
            </a:fld>
            <a:endParaRPr lang="en-US" dirty="0"/>
          </a:p>
        </p:txBody>
      </p:sp>
      <p:sp>
        <p:nvSpPr>
          <p:cNvPr id="4" name="Slide Image Placeholder 3"/>
          <p:cNvSpPr>
            <a:spLocks noGrp="1" noRot="1" noChangeAspect="1"/>
          </p:cNvSpPr>
          <p:nvPr>
            <p:ph type="sldImg" idx="2"/>
          </p:nvPr>
        </p:nvSpPr>
        <p:spPr>
          <a:xfrm>
            <a:off x="469900" y="692150"/>
            <a:ext cx="3556000" cy="20018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a:t>
            </a:fld>
            <a:endParaRPr lang="en-US" dirty="0"/>
          </a:p>
        </p:txBody>
      </p:sp>
    </p:spTree>
    <p:extLst>
      <p:ext uri="{BB962C8B-B14F-4D97-AF65-F5344CB8AC3E}">
        <p14:creationId xmlns:p14="http://schemas.microsoft.com/office/powerpoint/2010/main" val="163626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10</a:t>
            </a:fld>
            <a:endParaRPr lang="en-US" dirty="0"/>
          </a:p>
        </p:txBody>
      </p:sp>
    </p:spTree>
    <p:extLst>
      <p:ext uri="{BB962C8B-B14F-4D97-AF65-F5344CB8AC3E}">
        <p14:creationId xmlns:p14="http://schemas.microsoft.com/office/powerpoint/2010/main" val="284776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6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377009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4034177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13</a:t>
            </a:fld>
            <a:endParaRPr lang="en-US" dirty="0"/>
          </a:p>
        </p:txBody>
      </p:sp>
    </p:spTree>
    <p:extLst>
      <p:ext uri="{BB962C8B-B14F-4D97-AF65-F5344CB8AC3E}">
        <p14:creationId xmlns:p14="http://schemas.microsoft.com/office/powerpoint/2010/main" val="393879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14</a:t>
            </a:fld>
            <a:endParaRPr lang="en-US" dirty="0"/>
          </a:p>
        </p:txBody>
      </p:sp>
    </p:spTree>
    <p:extLst>
      <p:ext uri="{BB962C8B-B14F-4D97-AF65-F5344CB8AC3E}">
        <p14:creationId xmlns:p14="http://schemas.microsoft.com/office/powerpoint/2010/main" val="347221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15</a:t>
            </a:fld>
            <a:endParaRPr lang="en-US" dirty="0"/>
          </a:p>
        </p:txBody>
      </p:sp>
    </p:spTree>
    <p:extLst>
      <p:ext uri="{BB962C8B-B14F-4D97-AF65-F5344CB8AC3E}">
        <p14:creationId xmlns:p14="http://schemas.microsoft.com/office/powerpoint/2010/main" val="160339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16</a:t>
            </a:fld>
            <a:endParaRPr lang="en-US" dirty="0"/>
          </a:p>
        </p:txBody>
      </p:sp>
    </p:spTree>
    <p:extLst>
      <p:ext uri="{BB962C8B-B14F-4D97-AF65-F5344CB8AC3E}">
        <p14:creationId xmlns:p14="http://schemas.microsoft.com/office/powerpoint/2010/main" val="2238571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17</a:t>
            </a:fld>
            <a:endParaRPr lang="en-US" dirty="0"/>
          </a:p>
        </p:txBody>
      </p:sp>
    </p:spTree>
    <p:extLst>
      <p:ext uri="{BB962C8B-B14F-4D97-AF65-F5344CB8AC3E}">
        <p14:creationId xmlns:p14="http://schemas.microsoft.com/office/powerpoint/2010/main" val="3082448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18</a:t>
            </a:fld>
            <a:endParaRPr lang="en-US" dirty="0"/>
          </a:p>
        </p:txBody>
      </p:sp>
    </p:spTree>
    <p:extLst>
      <p:ext uri="{BB962C8B-B14F-4D97-AF65-F5344CB8AC3E}">
        <p14:creationId xmlns:p14="http://schemas.microsoft.com/office/powerpoint/2010/main" val="436249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20</a:t>
            </a:fld>
            <a:endParaRPr lang="en-US" dirty="0"/>
          </a:p>
        </p:txBody>
      </p:sp>
    </p:spTree>
    <p:extLst>
      <p:ext uri="{BB962C8B-B14F-4D97-AF65-F5344CB8AC3E}">
        <p14:creationId xmlns:p14="http://schemas.microsoft.com/office/powerpoint/2010/main" val="154464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a:t>
            </a:fld>
            <a:endParaRPr lang="en-US" dirty="0"/>
          </a:p>
        </p:txBody>
      </p:sp>
    </p:spTree>
    <p:extLst>
      <p:ext uri="{BB962C8B-B14F-4D97-AF65-F5344CB8AC3E}">
        <p14:creationId xmlns:p14="http://schemas.microsoft.com/office/powerpoint/2010/main" val="3831708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21</a:t>
            </a:fld>
            <a:endParaRPr lang="en-US" dirty="0"/>
          </a:p>
        </p:txBody>
      </p:sp>
    </p:spTree>
    <p:extLst>
      <p:ext uri="{BB962C8B-B14F-4D97-AF65-F5344CB8AC3E}">
        <p14:creationId xmlns:p14="http://schemas.microsoft.com/office/powerpoint/2010/main" val="2764181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22</a:t>
            </a:fld>
            <a:endParaRPr lang="en-US" dirty="0"/>
          </a:p>
        </p:txBody>
      </p:sp>
    </p:spTree>
    <p:extLst>
      <p:ext uri="{BB962C8B-B14F-4D97-AF65-F5344CB8AC3E}">
        <p14:creationId xmlns:p14="http://schemas.microsoft.com/office/powerpoint/2010/main" val="308002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23</a:t>
            </a:fld>
            <a:endParaRPr lang="en-US" dirty="0"/>
          </a:p>
        </p:txBody>
      </p:sp>
    </p:spTree>
    <p:extLst>
      <p:ext uri="{BB962C8B-B14F-4D97-AF65-F5344CB8AC3E}">
        <p14:creationId xmlns:p14="http://schemas.microsoft.com/office/powerpoint/2010/main" val="845164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24</a:t>
            </a:fld>
            <a:endParaRPr lang="en-US" dirty="0"/>
          </a:p>
        </p:txBody>
      </p:sp>
    </p:spTree>
    <p:extLst>
      <p:ext uri="{BB962C8B-B14F-4D97-AF65-F5344CB8AC3E}">
        <p14:creationId xmlns:p14="http://schemas.microsoft.com/office/powerpoint/2010/main" val="2013324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26</a:t>
            </a:fld>
            <a:endParaRPr lang="en-US" dirty="0"/>
          </a:p>
        </p:txBody>
      </p:sp>
    </p:spTree>
    <p:extLst>
      <p:ext uri="{BB962C8B-B14F-4D97-AF65-F5344CB8AC3E}">
        <p14:creationId xmlns:p14="http://schemas.microsoft.com/office/powerpoint/2010/main" val="2616381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28</a:t>
            </a:fld>
            <a:endParaRPr lang="en-US" dirty="0"/>
          </a:p>
        </p:txBody>
      </p:sp>
    </p:spTree>
    <p:extLst>
      <p:ext uri="{BB962C8B-B14F-4D97-AF65-F5344CB8AC3E}">
        <p14:creationId xmlns:p14="http://schemas.microsoft.com/office/powerpoint/2010/main" val="1126136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29</a:t>
            </a:fld>
            <a:endParaRPr lang="en-US" dirty="0"/>
          </a:p>
        </p:txBody>
      </p:sp>
    </p:spTree>
    <p:extLst>
      <p:ext uri="{BB962C8B-B14F-4D97-AF65-F5344CB8AC3E}">
        <p14:creationId xmlns:p14="http://schemas.microsoft.com/office/powerpoint/2010/main" val="2076900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30</a:t>
            </a:fld>
            <a:endParaRPr lang="en-US" dirty="0"/>
          </a:p>
        </p:txBody>
      </p:sp>
    </p:spTree>
    <p:extLst>
      <p:ext uri="{BB962C8B-B14F-4D97-AF65-F5344CB8AC3E}">
        <p14:creationId xmlns:p14="http://schemas.microsoft.com/office/powerpoint/2010/main" val="65125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31</a:t>
            </a:fld>
            <a:endParaRPr lang="en-US" dirty="0"/>
          </a:p>
        </p:txBody>
      </p:sp>
    </p:spTree>
    <p:extLst>
      <p:ext uri="{BB962C8B-B14F-4D97-AF65-F5344CB8AC3E}">
        <p14:creationId xmlns:p14="http://schemas.microsoft.com/office/powerpoint/2010/main" val="1143210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Slide </a:t>
            </a:r>
            <a:fld id="{29DE756F-184F-4D3A-B7EF-A08AD88F334E}" type="slidenum">
              <a:rPr lang="en-US" smtClean="0"/>
              <a:pPr/>
              <a:t>33</a:t>
            </a:fld>
            <a:endParaRPr lang="en-US" dirty="0"/>
          </a:p>
        </p:txBody>
      </p:sp>
    </p:spTree>
    <p:extLst>
      <p:ext uri="{BB962C8B-B14F-4D97-AF65-F5344CB8AC3E}">
        <p14:creationId xmlns:p14="http://schemas.microsoft.com/office/powerpoint/2010/main" val="337783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a:t>
            </a:fld>
            <a:endParaRPr lang="en-US" dirty="0"/>
          </a:p>
        </p:txBody>
      </p:sp>
    </p:spTree>
    <p:extLst>
      <p:ext uri="{BB962C8B-B14F-4D97-AF65-F5344CB8AC3E}">
        <p14:creationId xmlns:p14="http://schemas.microsoft.com/office/powerpoint/2010/main" val="227326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4</a:t>
            </a:fld>
            <a:endParaRPr lang="en-US" dirty="0"/>
          </a:p>
        </p:txBody>
      </p:sp>
    </p:spTree>
    <p:extLst>
      <p:ext uri="{BB962C8B-B14F-4D97-AF65-F5344CB8AC3E}">
        <p14:creationId xmlns:p14="http://schemas.microsoft.com/office/powerpoint/2010/main" val="42678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5</a:t>
            </a:fld>
            <a:endParaRPr lang="en-US" dirty="0"/>
          </a:p>
        </p:txBody>
      </p:sp>
    </p:spTree>
    <p:extLst>
      <p:ext uri="{BB962C8B-B14F-4D97-AF65-F5344CB8AC3E}">
        <p14:creationId xmlns:p14="http://schemas.microsoft.com/office/powerpoint/2010/main" val="399202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6</a:t>
            </a:fld>
            <a:endParaRPr lang="en-US" dirty="0"/>
          </a:p>
        </p:txBody>
      </p:sp>
    </p:spTree>
    <p:extLst>
      <p:ext uri="{BB962C8B-B14F-4D97-AF65-F5344CB8AC3E}">
        <p14:creationId xmlns:p14="http://schemas.microsoft.com/office/powerpoint/2010/main" val="339965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7</a:t>
            </a:fld>
            <a:endParaRPr lang="en-US" dirty="0"/>
          </a:p>
        </p:txBody>
      </p:sp>
    </p:spTree>
    <p:extLst>
      <p:ext uri="{BB962C8B-B14F-4D97-AF65-F5344CB8AC3E}">
        <p14:creationId xmlns:p14="http://schemas.microsoft.com/office/powerpoint/2010/main" val="347616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8</a:t>
            </a:fld>
            <a:endParaRPr lang="en-US" dirty="0"/>
          </a:p>
        </p:txBody>
      </p:sp>
    </p:spTree>
    <p:extLst>
      <p:ext uri="{BB962C8B-B14F-4D97-AF65-F5344CB8AC3E}">
        <p14:creationId xmlns:p14="http://schemas.microsoft.com/office/powerpoint/2010/main" val="117364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9</a:t>
            </a:fld>
            <a:endParaRPr lang="en-US" dirty="0"/>
          </a:p>
        </p:txBody>
      </p:sp>
    </p:spTree>
    <p:extLst>
      <p:ext uri="{BB962C8B-B14F-4D97-AF65-F5344CB8AC3E}">
        <p14:creationId xmlns:p14="http://schemas.microsoft.com/office/powerpoint/2010/main" val="2284009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fld id="{523972C8-722D-45F6-B4D9-99B5D0CE429E}" type="datetimeFigureOut">
              <a:rPr lang="en-US" smtClean="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14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aseline="0">
                <a:solidFill>
                  <a:schemeClr val="accent4">
                    <a:lumMod val="50000"/>
                  </a:schemeClr>
                </a:solidFill>
              </a:defRPr>
            </a:lvl1pPr>
          </a:lstStyle>
          <a:p>
            <a:fld id="{523972C8-722D-45F6-B4D9-99B5D0CE429E}"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14"/>
          <p:cNvCxnSpPr/>
          <p:nvPr userDrawn="1"/>
        </p:nvCxnSpPr>
        <p:spPr>
          <a:xfrm>
            <a:off x="3368229" y="4711002"/>
            <a:ext cx="766486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58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132735"/>
            <a:ext cx="7199670" cy="1268362"/>
          </a:xfrm>
          <a:ln>
            <a:noFill/>
          </a:ln>
        </p:spPr>
        <p:txBody>
          <a:bodyPr anchor="ctr">
            <a:noAutofit/>
          </a:bodyPr>
          <a:lstStyle>
            <a:lvl1pPr>
              <a:defRPr sz="5000" b="1">
                <a:solidFill>
                  <a:schemeClr val="accent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788513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5">
                    <a:lumMod val="75000"/>
                  </a:schemeClr>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defRPr>
                <a:solidFill>
                  <a:srgbClr val="0070C0"/>
                </a:solidFill>
              </a:defRPr>
            </a:lvl1pPr>
          </a:lstStyle>
          <a:p>
            <a:pPr algn="ctr"/>
            <a:fld id="{523972C8-722D-45F6-B4D9-99B5D0CE429E}" type="datetimeFigureOut">
              <a:rPr lang="en-US" smtClean="0"/>
              <a:pPr algn="ct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508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958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5" name="Date Placeholder 4"/>
          <p:cNvSpPr>
            <a:spLocks noGrp="1"/>
          </p:cNvSpPr>
          <p:nvPr>
            <p:ph type="dt" sz="half" idx="10"/>
          </p:nvPr>
        </p:nvSpPr>
        <p:spPr/>
        <p:txBody>
          <a:bodyPr/>
          <a:lstStyle>
            <a:lvl1pPr algn="ctr">
              <a:defRPr>
                <a:solidFill>
                  <a:srgbClr val="0070C0"/>
                </a:solidFill>
              </a:defRPr>
            </a:lvl1pPr>
          </a:lstStyle>
          <a:p>
            <a:fld id="{523972C8-722D-45F6-B4D9-99B5D0CE429E}"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508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914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7170173" cy="1504335"/>
          </a:xfrm>
        </p:spPr>
        <p:txBody>
          <a:bodyPr anchor="ctr">
            <a:noAutofit/>
          </a:bodyPr>
          <a:lstStyle>
            <a:lvl1pPr>
              <a:defRPr sz="5000" b="1">
                <a:solidFill>
                  <a:schemeClr val="accent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838200" y="6356351"/>
            <a:ext cx="2743200" cy="365125"/>
          </a:xfrm>
        </p:spPr>
        <p:txBody>
          <a:bodyPr/>
          <a:lstStyle>
            <a:lvl1pPr>
              <a:defRPr>
                <a:solidFill>
                  <a:srgbClr val="0070C0"/>
                </a:solidFill>
              </a:defRPr>
            </a:lvl1pPr>
          </a:lstStyle>
          <a:p>
            <a:fld id="{523972C8-722D-45F6-B4D9-99B5D0CE429E}"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91874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dirty="0"/>
              <a:t>Click to edit Master text styles</a:t>
            </a:r>
          </a:p>
          <a:p>
            <a:pPr lvl="1"/>
            <a:r>
              <a:rPr lang="en-US" dirty="0"/>
              <a:t>Second level</a:t>
            </a:r>
          </a:p>
          <a:p>
            <a:pPr lvl="2"/>
            <a:r>
              <a:rPr lang="en-US" dirty="0"/>
              <a:t>Third level</a:t>
            </a:r>
          </a:p>
          <a:p>
            <a:pPr lvl="4"/>
            <a:r>
              <a:rPr lang="en-US" dirty="0"/>
              <a:t>                                                                                                                                                                                                                                                                                                                                                             </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dirty="0"/>
              <a:t>Click to edit Master text styles</a:t>
            </a:r>
          </a:p>
          <a:p>
            <a:pPr lvl="1"/>
            <a:r>
              <a:rPr lang="en-US" dirty="0"/>
              <a:t>Second level</a:t>
            </a:r>
          </a:p>
          <a:p>
            <a:pPr lvl="2"/>
            <a:r>
              <a:rPr lang="en-US" dirty="0"/>
              <a:t>Third level</a:t>
            </a:r>
          </a:p>
          <a:p>
            <a:pPr lvl="4"/>
            <a:r>
              <a:rPr lang="en-US" dirty="0"/>
              <a:t>                                                                                                                                                                                                                                                                                                                                                             </a:t>
            </a:r>
          </a:p>
        </p:txBody>
      </p:sp>
      <p:sp>
        <p:nvSpPr>
          <p:cNvPr id="5" name="Date Placeholder 4"/>
          <p:cNvSpPr>
            <a:spLocks noGrp="1"/>
          </p:cNvSpPr>
          <p:nvPr>
            <p:ph type="dt" sz="half" idx="10"/>
          </p:nvPr>
        </p:nvSpPr>
        <p:spPr/>
        <p:txBody>
          <a:bodyPr/>
          <a:lstStyle>
            <a:lvl1pPr algn="ctr">
              <a:defRPr>
                <a:solidFill>
                  <a:srgbClr val="0070C0"/>
                </a:solidFill>
              </a:defRPr>
            </a:lvl1pPr>
          </a:lstStyle>
          <a:p>
            <a:fld id="{523972C8-722D-45F6-B4D9-99B5D0CE429E}"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1533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507525" y="43999"/>
            <a:ext cx="9846276" cy="1325563"/>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hasCustomPrompt="1"/>
          </p:nvPr>
        </p:nvSpPr>
        <p:spPr>
          <a:xfrm>
            <a:off x="1507524" y="405735"/>
            <a:ext cx="9846276" cy="5747207"/>
          </a:xfrm>
        </p:spPr>
        <p:txBody>
          <a:bodyPr anchor="ctr"/>
          <a:lstStyle>
            <a:lvl1pPr algn="ctr">
              <a:defRPr/>
            </a:lvl1pPr>
          </a:lstStyle>
          <a:p>
            <a:r>
              <a:rPr lang="en-US" dirty="0"/>
              <a:t> </a:t>
            </a:r>
          </a:p>
        </p:txBody>
      </p:sp>
      <p:sp>
        <p:nvSpPr>
          <p:cNvPr id="3" name="Date Placeholder 2"/>
          <p:cNvSpPr>
            <a:spLocks noGrp="1"/>
          </p:cNvSpPr>
          <p:nvPr>
            <p:ph type="dt" sz="half" idx="10"/>
          </p:nvPr>
        </p:nvSpPr>
        <p:spPr>
          <a:xfrm>
            <a:off x="1207363" y="6356353"/>
            <a:ext cx="1692676" cy="365125"/>
          </a:xfrm>
        </p:spPr>
        <p:txBody>
          <a:bodyPr/>
          <a:lstStyle/>
          <a:p>
            <a:fld id="{E85607ED-8E83-49CF-B67F-464756B84873}" type="datetime1">
              <a:rPr lang="en-US" smtClean="0"/>
              <a:t>1/21/2018</a:t>
            </a:fld>
            <a:endParaRPr lang="en-US" dirty="0"/>
          </a:p>
        </p:txBody>
      </p:sp>
      <p:sp>
        <p:nvSpPr>
          <p:cNvPr id="4" name="Footer Placeholder 3"/>
          <p:cNvSpPr>
            <a:spLocks noGrp="1"/>
          </p:cNvSpPr>
          <p:nvPr>
            <p:ph type="ftr" sz="quarter" idx="11"/>
          </p:nvPr>
        </p:nvSpPr>
        <p:spPr>
          <a:xfrm>
            <a:off x="3184124" y="6356353"/>
            <a:ext cx="6285389" cy="365125"/>
          </a:xfrm>
        </p:spPr>
        <p:txBody>
          <a:bodyPr/>
          <a:lstStyle/>
          <a:p>
            <a:endParaRPr lang="en-US" dirty="0"/>
          </a:p>
        </p:txBody>
      </p:sp>
      <p:sp>
        <p:nvSpPr>
          <p:cNvPr id="5" name="Slide Number Placeholder 4"/>
          <p:cNvSpPr>
            <a:spLocks noGrp="1"/>
          </p:cNvSpPr>
          <p:nvPr>
            <p:ph type="sldNum" sz="quarter" idx="12"/>
          </p:nvPr>
        </p:nvSpPr>
        <p:spPr>
          <a:xfrm>
            <a:off x="9753600" y="6356353"/>
            <a:ext cx="16002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432570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43050" y="393563"/>
            <a:ext cx="9810749" cy="679904"/>
          </a:xfrm>
        </p:spPr>
        <p:txBody>
          <a:bodyPr/>
          <a:lstStyle>
            <a:lvl1pPr>
              <a:defRPr sz="3200" b="1">
                <a:solidFill>
                  <a:schemeClr val="tx1"/>
                </a:solidFill>
              </a:defRPr>
            </a:lvl1pPr>
          </a:lstStyle>
          <a:p>
            <a:r>
              <a:rPr lang="en-US" dirty="0"/>
              <a:t>Click to edit Master title style</a:t>
            </a:r>
          </a:p>
        </p:txBody>
      </p:sp>
      <p:sp>
        <p:nvSpPr>
          <p:cNvPr id="8" name="Content Placeholder 5"/>
          <p:cNvSpPr>
            <a:spLocks noGrp="1"/>
          </p:cNvSpPr>
          <p:nvPr>
            <p:ph sz="quarter" idx="13"/>
          </p:nvPr>
        </p:nvSpPr>
        <p:spPr>
          <a:xfrm>
            <a:off x="1543050" y="1322388"/>
            <a:ext cx="9810749" cy="4768850"/>
          </a:xfr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3" name="Date Placeholder 2"/>
          <p:cNvSpPr>
            <a:spLocks noGrp="1"/>
          </p:cNvSpPr>
          <p:nvPr>
            <p:ph type="dt" sz="half" idx="10"/>
          </p:nvPr>
        </p:nvSpPr>
        <p:spPr>
          <a:xfrm>
            <a:off x="838201" y="6356351"/>
            <a:ext cx="2743200" cy="365125"/>
          </a:xfrm>
        </p:spPr>
        <p:txBody>
          <a:bodyPr/>
          <a:lstStyle>
            <a:lvl1pPr algn="ctr">
              <a:defRPr>
                <a:solidFill>
                  <a:srgbClr val="0070C0"/>
                </a:solidFill>
              </a:defRPr>
            </a:lvl1pPr>
          </a:lstStyle>
          <a:p>
            <a:fld id="{28421DA6-6369-427E-8D82-C0360F0C47ED}" type="datetimeFigureOut">
              <a:rPr lang="en-US" smtClean="0"/>
              <a:pP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90286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tx1"/>
                </a:solidFill>
              </a:defRPr>
            </a:lvl1pPr>
          </a:lstStyle>
          <a:p>
            <a:r>
              <a:rPr lang="en-US" dirty="0"/>
              <a:t>Click to edit Master title style</a:t>
            </a:r>
          </a:p>
        </p:txBody>
      </p:sp>
      <p:sp>
        <p:nvSpPr>
          <p:cNvPr id="6" name="Content Placeholder 5"/>
          <p:cNvSpPr>
            <a:spLocks noGrp="1"/>
          </p:cNvSpPr>
          <p:nvPr>
            <p:ph sz="quarter" idx="13"/>
          </p:nvPr>
        </p:nvSpPr>
        <p:spPr>
          <a:xfrm>
            <a:off x="1543051"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5"/>
          </p:nvPr>
        </p:nvSpPr>
        <p:spPr>
          <a:xfrm>
            <a:off x="6561364" y="1322388"/>
            <a:ext cx="4792435" cy="4768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1543051" y="6356351"/>
            <a:ext cx="2038349" cy="365125"/>
          </a:xfrm>
        </p:spPr>
        <p:txBody>
          <a:bodyPr/>
          <a:lstStyle>
            <a:lvl1pPr>
              <a:defRPr>
                <a:solidFill>
                  <a:srgbClr val="0070C0"/>
                </a:solidFill>
              </a:defRPr>
            </a:lvl1pPr>
          </a:lstStyle>
          <a:p>
            <a:fld id="{28421DA6-6369-427E-8D82-C0360F0C47ED}" type="datetimeFigureOut">
              <a:rPr lang="en-US" smtClean="0"/>
              <a:pP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20149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47484"/>
            <a:ext cx="7096431"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68186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0"/>
            <a:ext cx="7052185" cy="1519084"/>
          </a:xfrm>
          <a:ln>
            <a:noFill/>
          </a:ln>
        </p:spPr>
        <p:txBody>
          <a:bodyPr anchor="ctr">
            <a:noAutofit/>
          </a:bodyPr>
          <a:lstStyle>
            <a:lvl1pPr>
              <a:defRPr sz="5000" b="1">
                <a:solidFill>
                  <a:schemeClr val="accent1"/>
                </a:solidFill>
              </a:defRPr>
            </a:lvl1pPr>
          </a:lstStyle>
          <a:p>
            <a:r>
              <a:rPr lang="en-US" dirty="0"/>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9"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79990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tx2"/>
                </a:solidFill>
              </a:defRPr>
            </a:lvl1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rgbClr val="0070C0"/>
                </a:solidFill>
              </a:defRPr>
            </a:lvl1pPr>
          </a:lstStyle>
          <a:p>
            <a:fld id="{523972C8-722D-45F6-B4D9-99B5D0CE429E}" type="datetimeFigureOut">
              <a:rPr lang="en-US" smtClean="0"/>
              <a:pP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170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lgn="ctr">
              <a:defRPr/>
            </a:lvl1pPr>
          </a:lstStyle>
          <a:p>
            <a:fld id="{523972C8-722D-45F6-B4D9-99B5D0CE429E}"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1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6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284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250723"/>
            <a:ext cx="7199670" cy="1194619"/>
          </a:xfrm>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26686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61264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5"/>
          </p:nvPr>
        </p:nvSpPr>
        <p:spPr>
          <a:xfrm>
            <a:off x="6561364" y="1322388"/>
            <a:ext cx="4792435" cy="476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99134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250723"/>
            <a:ext cx="7186215"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fld id="{523972C8-722D-45F6-B4D9-99B5D0CE429E}" type="datetimeFigureOut">
              <a:rPr lang="en-US" smtClean="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48448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28421DA6-6369-427E-8D82-C0360F0C47ED}" type="datetimeFigureOut">
              <a:rPr lang="en-US" smtClean="0"/>
              <a:pPr/>
              <a:t>1/21/2018</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28656104"/>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2" r:id="rId3"/>
    <p:sldLayoutId id="2147483680" r:id="rId4"/>
    <p:sldLayoutId id="2147483711" r:id="rId5"/>
    <p:sldLayoutId id="2147483681" r:id="rId6"/>
    <p:sldLayoutId id="2147483699" r:id="rId7"/>
    <p:sldLayoutId id="2147483712" r:id="rId8"/>
    <p:sldLayoutId id="2147483700" r:id="rId9"/>
    <p:sldLayoutId id="2147483679" r:id="rId10"/>
  </p:sldLayoutIdLst>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11899"/>
            <a:ext cx="2743200" cy="365125"/>
          </a:xfrm>
          <a:prstGeom prst="rect">
            <a:avLst/>
          </a:prstGeom>
        </p:spPr>
        <p:txBody>
          <a:bodyPr vert="horz" lIns="91440" tIns="45720" rIns="91440" bIns="45720" rtlCol="0" anchor="ctr"/>
          <a:lstStyle>
            <a:lvl1pPr algn="l">
              <a:defRPr sz="1200">
                <a:solidFill>
                  <a:schemeClr val="accent6">
                    <a:lumMod val="50000"/>
                  </a:schemeClr>
                </a:solidFill>
              </a:defRPr>
            </a:lvl1pPr>
          </a:lstStyle>
          <a:p>
            <a:fld id="{28421DA6-6369-427E-8D82-C0360F0C47ED}" type="datetimeFigureOut">
              <a:rPr lang="en-US" smtClean="0">
                <a:solidFill>
                  <a:srgbClr val="0070C0"/>
                </a:solidFill>
              </a:rPr>
              <a:pPr/>
              <a:t>1/21/2018</a:t>
            </a:fld>
            <a:r>
              <a:rPr lang="en-US" dirty="0">
                <a:solidFill>
                  <a:srgbClr val="0070C0"/>
                </a:solidFill>
              </a:rPr>
              <a:t>  </a:t>
            </a:r>
            <a:r>
              <a:rPr lang="en-US" dirty="0"/>
              <a:t>                                                                                                                                                                 </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70C0"/>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aseline="0">
                <a:solidFill>
                  <a:schemeClr val="accent4">
                    <a:lumMod val="5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370785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6" r:id="rId4"/>
    <p:sldLayoutId id="2147483705" r:id="rId5"/>
    <p:sldLayoutId id="2147483713" r:id="rId6"/>
    <p:sldLayoutId id="2147483716" r:id="rId7"/>
    <p:sldLayoutId id="2147483708" r:id="rId8"/>
    <p:sldLayoutId id="2147483714" r:id="rId9"/>
    <p:sldLayoutId id="2147483709" r:id="rId10"/>
    <p:sldLayoutId id="2147483710" r:id="rId11"/>
  </p:sldLayoutIdLst>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15585/mmwr.mm6641a1"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dx.doi.org/10.15585/mmwr.mm6641a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aap.org/en-us/advocacy-and-policy/aap-health-initiatives/Screening/Pages/Screening-Tools.aspx"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pediatrics.aappublications.org/content/137/1/e20153596"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dx.doi.org/10.15585/mmwr.mm6629e1" TargetMode="External"/><Relationship Id="rId2" Type="http://schemas.openxmlformats.org/officeDocument/2006/relationships/hyperlink" Target="http://dx.doi.org/10.15585/mmwr.mm6641a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dx.doi.org/10.15585/mmwr.mm6629e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88770" y="2647779"/>
            <a:ext cx="9444319" cy="1944087"/>
          </a:xfrm>
        </p:spPr>
        <p:txBody>
          <a:bodyPr/>
          <a:lstStyle/>
          <a:p>
            <a:pPr algn="r"/>
            <a:r>
              <a:rPr lang="en-US" dirty="0"/>
              <a:t>Implementing CDC Guidelines in Texas</a:t>
            </a:r>
          </a:p>
        </p:txBody>
      </p:sp>
      <p:sp>
        <p:nvSpPr>
          <p:cNvPr id="6" name="Subtitle 5"/>
          <p:cNvSpPr>
            <a:spLocks noGrp="1"/>
          </p:cNvSpPr>
          <p:nvPr>
            <p:ph type="subTitle" idx="1"/>
          </p:nvPr>
        </p:nvSpPr>
        <p:spPr>
          <a:xfrm>
            <a:off x="3368229" y="4906339"/>
            <a:ext cx="7664860" cy="1368731"/>
          </a:xfrm>
        </p:spPr>
        <p:txBody>
          <a:bodyPr>
            <a:normAutofit fontScale="40000" lnSpcReduction="20000"/>
          </a:bodyPr>
          <a:lstStyle/>
          <a:p>
            <a:pPr algn="r"/>
            <a:r>
              <a:rPr lang="en-US" dirty="0"/>
              <a:t>Catherine </a:t>
            </a:r>
            <a:r>
              <a:rPr lang="en-US" dirty="0" err="1"/>
              <a:t>Eppes</a:t>
            </a:r>
            <a:r>
              <a:rPr lang="en-US" dirty="0"/>
              <a:t>, MD</a:t>
            </a:r>
          </a:p>
          <a:p>
            <a:pPr algn="r"/>
            <a:r>
              <a:rPr lang="en-US" dirty="0"/>
              <a:t>Baylor College of Medicine | Co-chair, TCHMB Data Subcommittee </a:t>
            </a:r>
          </a:p>
          <a:p>
            <a:pPr algn="r"/>
            <a:endParaRPr lang="en-US" dirty="0"/>
          </a:p>
          <a:p>
            <a:pPr algn="r"/>
            <a:r>
              <a:rPr lang="en-US" dirty="0"/>
              <a:t>Manda Hall, MD</a:t>
            </a:r>
          </a:p>
          <a:p>
            <a:pPr algn="r"/>
            <a:r>
              <a:rPr lang="en-US" dirty="0"/>
              <a:t>Department of State Health Services</a:t>
            </a:r>
          </a:p>
        </p:txBody>
      </p:sp>
    </p:spTree>
    <p:extLst>
      <p:ext uri="{BB962C8B-B14F-4D97-AF65-F5344CB8AC3E}">
        <p14:creationId xmlns:p14="http://schemas.microsoft.com/office/powerpoint/2010/main" val="117204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Prenatal Management of Pregnant Women with Laboratory Evidence of </a:t>
            </a:r>
            <a:r>
              <a:rPr lang="en-US" dirty="0" err="1"/>
              <a:t>Zika</a:t>
            </a:r>
            <a:endParaRPr lang="en-US" dirty="0"/>
          </a:p>
        </p:txBody>
      </p:sp>
      <p:sp>
        <p:nvSpPr>
          <p:cNvPr id="3" name="Content Placeholder 2"/>
          <p:cNvSpPr>
            <a:spLocks noGrp="1"/>
          </p:cNvSpPr>
          <p:nvPr>
            <p:ph sz="quarter" idx="13"/>
          </p:nvPr>
        </p:nvSpPr>
        <p:spPr/>
        <p:txBody>
          <a:bodyPr>
            <a:normAutofit/>
          </a:bodyPr>
          <a:lstStyle/>
          <a:p>
            <a:pPr marL="0" indent="0">
              <a:buNone/>
            </a:pPr>
            <a:r>
              <a:rPr lang="en-US" dirty="0"/>
              <a:t>The CDC recommends the following prenatal services for pregnant women with laboratory evidence of possible </a:t>
            </a:r>
            <a:r>
              <a:rPr lang="en-US" dirty="0" err="1"/>
              <a:t>Zika</a:t>
            </a:r>
            <a:r>
              <a:rPr lang="en-US" dirty="0"/>
              <a:t> virus infection:</a:t>
            </a:r>
          </a:p>
          <a:p>
            <a:pPr lvl="1"/>
            <a:r>
              <a:rPr lang="en-US" dirty="0"/>
              <a:t>Consider serial fetal ultrasounds (every 3–4 weeks) to assess fetal anatomy, particularly fetal neuroanatomy, and to monitor growth.</a:t>
            </a:r>
          </a:p>
          <a:p>
            <a:pPr lvl="1"/>
            <a:r>
              <a:rPr lang="en-US" dirty="0"/>
              <a:t>Evaluate fetal anatomy (particularly neuroanatomy) through prenatal ultrasounds to identify brain or structural abnormalities that might occur before microcephaly.</a:t>
            </a:r>
          </a:p>
          <a:p>
            <a:pPr lvl="1"/>
            <a:r>
              <a:rPr lang="en-US" dirty="0"/>
              <a:t>Individualize decisions about performing amniocentesis as there is a paucity of data regarding the usefulness of amniocentesis in diagnosing congenital </a:t>
            </a:r>
            <a:r>
              <a:rPr lang="en-US" dirty="0" err="1"/>
              <a:t>Zika</a:t>
            </a:r>
            <a:r>
              <a:rPr lang="en-US" dirty="0"/>
              <a:t> virus infection.</a:t>
            </a:r>
          </a:p>
          <a:p>
            <a:endParaRPr lang="en-US" dirty="0"/>
          </a:p>
        </p:txBody>
      </p:sp>
      <p:sp>
        <p:nvSpPr>
          <p:cNvPr id="4" name="TextBox 3"/>
          <p:cNvSpPr txBox="1"/>
          <p:nvPr/>
        </p:nvSpPr>
        <p:spPr>
          <a:xfrm>
            <a:off x="9920671" y="6155493"/>
            <a:ext cx="7452927" cy="369332"/>
          </a:xfrm>
          <a:prstGeom prst="rect">
            <a:avLst/>
          </a:prstGeom>
          <a:noFill/>
        </p:spPr>
        <p:txBody>
          <a:bodyPr wrap="square" rtlCol="0">
            <a:spAutoFit/>
          </a:bodyPr>
          <a:lstStyle/>
          <a:p>
            <a:r>
              <a:rPr lang="en-US" dirty="0">
                <a:solidFill>
                  <a:schemeClr val="accent4">
                    <a:lumMod val="40000"/>
                    <a:lumOff val="60000"/>
                  </a:schemeClr>
                </a:solidFill>
              </a:rPr>
              <a:t>Oduyebo et. al.</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376812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Pregnant Women in South Texas </a:t>
            </a:r>
          </a:p>
        </p:txBody>
      </p:sp>
      <p:sp>
        <p:nvSpPr>
          <p:cNvPr id="3" name="Content Placeholder 2"/>
          <p:cNvSpPr>
            <a:spLocks noGrp="1"/>
          </p:cNvSpPr>
          <p:nvPr>
            <p:ph sz="quarter" idx="13"/>
          </p:nvPr>
        </p:nvSpPr>
        <p:spPr/>
        <p:txBody>
          <a:bodyPr>
            <a:normAutofit fontScale="92500" lnSpcReduction="10000"/>
          </a:bodyPr>
          <a:lstStyle/>
          <a:p>
            <a:pPr marL="0" indent="0">
              <a:buNone/>
            </a:pPr>
            <a:r>
              <a:rPr lang="en-US" i="1" dirty="0"/>
              <a:t>DSHS Health Alert, August 24, 2017</a:t>
            </a:r>
          </a:p>
          <a:p>
            <a:pPr marL="0" indent="0">
              <a:buNone/>
            </a:pPr>
            <a:endParaRPr lang="en-US" i="1" dirty="0"/>
          </a:p>
          <a:p>
            <a:pPr marL="0" lvl="1" indent="0">
              <a:spcBef>
                <a:spcPts val="1000"/>
              </a:spcBef>
              <a:buNone/>
            </a:pPr>
            <a:r>
              <a:rPr lang="en-US" dirty="0"/>
              <a:t>Test </a:t>
            </a:r>
            <a:r>
              <a:rPr lang="en-US" u="sng" dirty="0"/>
              <a:t>symptomatic</a:t>
            </a:r>
            <a:r>
              <a:rPr lang="en-US" dirty="0"/>
              <a:t> pregnant women in the following counties </a:t>
            </a:r>
            <a:r>
              <a:rPr lang="en-US" u="sng" dirty="0"/>
              <a:t>regardless of travel or sexual exposure history</a:t>
            </a:r>
            <a:r>
              <a:rPr lang="en-US" dirty="0"/>
              <a:t>:</a:t>
            </a:r>
          </a:p>
          <a:p>
            <a:pPr lvl="1"/>
            <a:r>
              <a:rPr lang="en-US" dirty="0"/>
              <a:t>Cameron</a:t>
            </a:r>
          </a:p>
          <a:p>
            <a:pPr lvl="1"/>
            <a:r>
              <a:rPr lang="en-US" dirty="0"/>
              <a:t>Hidalgo</a:t>
            </a:r>
          </a:p>
          <a:p>
            <a:pPr lvl="1"/>
            <a:r>
              <a:rPr lang="en-US" dirty="0"/>
              <a:t>Kinney*</a:t>
            </a:r>
          </a:p>
          <a:p>
            <a:pPr lvl="1"/>
            <a:r>
              <a:rPr lang="en-US" dirty="0"/>
              <a:t>Maverick*</a:t>
            </a:r>
          </a:p>
          <a:p>
            <a:pPr lvl="1"/>
            <a:r>
              <a:rPr lang="en-US" dirty="0"/>
              <a:t>Starr</a:t>
            </a:r>
          </a:p>
          <a:p>
            <a:pPr lvl="1"/>
            <a:r>
              <a:rPr lang="en-US" dirty="0"/>
              <a:t>Val Verde*</a:t>
            </a:r>
          </a:p>
          <a:p>
            <a:pPr lvl="1"/>
            <a:r>
              <a:rPr lang="en-US" dirty="0"/>
              <a:t>Webb</a:t>
            </a:r>
          </a:p>
          <a:p>
            <a:pPr lvl="1"/>
            <a:r>
              <a:rPr lang="en-US" dirty="0"/>
              <a:t>Willacy</a:t>
            </a:r>
          </a:p>
          <a:p>
            <a:pPr lvl="1"/>
            <a:r>
              <a:rPr lang="en-US" dirty="0"/>
              <a:t>Zapata </a:t>
            </a:r>
          </a:p>
        </p:txBody>
      </p:sp>
    </p:spTree>
    <p:extLst>
      <p:ext uri="{BB962C8B-B14F-4D97-AF65-F5344CB8AC3E}">
        <p14:creationId xmlns:p14="http://schemas.microsoft.com/office/powerpoint/2010/main" val="300286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Pregnant Women in South Texas </a:t>
            </a:r>
          </a:p>
        </p:txBody>
      </p:sp>
      <p:sp>
        <p:nvSpPr>
          <p:cNvPr id="3" name="Content Placeholder 2"/>
          <p:cNvSpPr>
            <a:spLocks noGrp="1"/>
          </p:cNvSpPr>
          <p:nvPr>
            <p:ph sz="quarter" idx="13"/>
          </p:nvPr>
        </p:nvSpPr>
        <p:spPr/>
        <p:txBody>
          <a:bodyPr>
            <a:normAutofit fontScale="92500" lnSpcReduction="10000"/>
          </a:bodyPr>
          <a:lstStyle/>
          <a:p>
            <a:pPr marL="0" indent="0">
              <a:buNone/>
            </a:pPr>
            <a:r>
              <a:rPr lang="en-US" i="1" dirty="0"/>
              <a:t>DSHS Health Alert, August 24, 2017</a:t>
            </a:r>
          </a:p>
          <a:p>
            <a:pPr marL="0" indent="0">
              <a:buNone/>
            </a:pPr>
            <a:endParaRPr lang="en-US" i="1" dirty="0"/>
          </a:p>
          <a:p>
            <a:pPr marL="0" indent="0">
              <a:buNone/>
            </a:pPr>
            <a:r>
              <a:rPr lang="en-US" dirty="0"/>
              <a:t>Test </a:t>
            </a:r>
            <a:r>
              <a:rPr lang="en-US" u="sng" dirty="0"/>
              <a:t>asymptomatic</a:t>
            </a:r>
            <a:r>
              <a:rPr lang="en-US" dirty="0"/>
              <a:t> pregnant women in the following counties three times during pregnancy using both PCR and IgM concurrently:</a:t>
            </a:r>
          </a:p>
          <a:p>
            <a:pPr lvl="1"/>
            <a:r>
              <a:rPr lang="en-US" dirty="0"/>
              <a:t>Cameron</a:t>
            </a:r>
          </a:p>
          <a:p>
            <a:pPr lvl="1"/>
            <a:r>
              <a:rPr lang="en-US" dirty="0"/>
              <a:t>Hidalgo</a:t>
            </a:r>
          </a:p>
          <a:p>
            <a:pPr lvl="1"/>
            <a:r>
              <a:rPr lang="en-US" dirty="0"/>
              <a:t>Kinney*</a:t>
            </a:r>
          </a:p>
          <a:p>
            <a:pPr lvl="1"/>
            <a:r>
              <a:rPr lang="en-US" dirty="0"/>
              <a:t>Maverick*</a:t>
            </a:r>
          </a:p>
          <a:p>
            <a:pPr lvl="1"/>
            <a:r>
              <a:rPr lang="en-US" dirty="0"/>
              <a:t>Starr</a:t>
            </a:r>
          </a:p>
          <a:p>
            <a:pPr lvl="1"/>
            <a:r>
              <a:rPr lang="en-US" dirty="0"/>
              <a:t>Val Verde*</a:t>
            </a:r>
          </a:p>
          <a:p>
            <a:pPr lvl="1"/>
            <a:r>
              <a:rPr lang="en-US" dirty="0"/>
              <a:t>Webb</a:t>
            </a:r>
          </a:p>
          <a:p>
            <a:pPr lvl="1"/>
            <a:r>
              <a:rPr lang="en-US" dirty="0"/>
              <a:t>Willacy</a:t>
            </a:r>
          </a:p>
          <a:p>
            <a:pPr lvl="1"/>
            <a:r>
              <a:rPr lang="en-US" dirty="0"/>
              <a:t>Zapata</a:t>
            </a:r>
          </a:p>
        </p:txBody>
      </p:sp>
    </p:spTree>
    <p:extLst>
      <p:ext uri="{BB962C8B-B14F-4D97-AF65-F5344CB8AC3E}">
        <p14:creationId xmlns:p14="http://schemas.microsoft.com/office/powerpoint/2010/main" val="68397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Pregnant Women in South Texas </a:t>
            </a:r>
          </a:p>
        </p:txBody>
      </p:sp>
      <p:sp>
        <p:nvSpPr>
          <p:cNvPr id="3" name="Content Placeholder 2"/>
          <p:cNvSpPr>
            <a:spLocks noGrp="1"/>
          </p:cNvSpPr>
          <p:nvPr>
            <p:ph sz="quarter" idx="13"/>
          </p:nvPr>
        </p:nvSpPr>
        <p:spPr/>
        <p:txBody>
          <a:bodyPr>
            <a:noAutofit/>
          </a:bodyPr>
          <a:lstStyle/>
          <a:p>
            <a:pPr marL="0" indent="0">
              <a:buNone/>
            </a:pPr>
            <a:r>
              <a:rPr lang="en-US" sz="2200" i="1" dirty="0"/>
              <a:t>DSHS Health Alert, August 24, 2017</a:t>
            </a:r>
          </a:p>
          <a:p>
            <a:pPr marL="0" indent="0">
              <a:buNone/>
            </a:pPr>
            <a:endParaRPr lang="en-US" sz="2200" i="1" dirty="0"/>
          </a:p>
          <a:p>
            <a:pPr marL="0" indent="0">
              <a:buNone/>
            </a:pPr>
            <a:r>
              <a:rPr lang="en-US" sz="2200" dirty="0"/>
              <a:t>Test </a:t>
            </a:r>
            <a:r>
              <a:rPr lang="en-US" sz="2200" u="sng" dirty="0"/>
              <a:t>non-pregnant</a:t>
            </a:r>
            <a:r>
              <a:rPr lang="en-US" sz="2200" dirty="0"/>
              <a:t> women in the following counties who exhibit a rash and at least one other common </a:t>
            </a:r>
            <a:r>
              <a:rPr lang="en-US" sz="2200" dirty="0" err="1"/>
              <a:t>Zika</a:t>
            </a:r>
            <a:r>
              <a:rPr lang="en-US" sz="2200" dirty="0"/>
              <a:t> symptom (fever, joint pain, or conjunctivitis):</a:t>
            </a:r>
          </a:p>
          <a:p>
            <a:pPr lvl="1"/>
            <a:r>
              <a:rPr lang="en-US" sz="2200" dirty="0"/>
              <a:t>Cameron</a:t>
            </a:r>
          </a:p>
          <a:p>
            <a:pPr lvl="1"/>
            <a:r>
              <a:rPr lang="en-US" sz="2200" dirty="0"/>
              <a:t>Hidalgo</a:t>
            </a:r>
          </a:p>
          <a:p>
            <a:pPr lvl="1"/>
            <a:r>
              <a:rPr lang="en-US" sz="2200" dirty="0"/>
              <a:t>Kinney*</a:t>
            </a:r>
          </a:p>
          <a:p>
            <a:pPr lvl="1"/>
            <a:r>
              <a:rPr lang="en-US" sz="2200" dirty="0"/>
              <a:t>Maverick*</a:t>
            </a:r>
          </a:p>
          <a:p>
            <a:pPr lvl="1"/>
            <a:r>
              <a:rPr lang="en-US" sz="2200" dirty="0"/>
              <a:t>Starr</a:t>
            </a:r>
          </a:p>
          <a:p>
            <a:pPr lvl="1"/>
            <a:r>
              <a:rPr lang="en-US" sz="2200" dirty="0"/>
              <a:t>Val Verde*</a:t>
            </a:r>
          </a:p>
          <a:p>
            <a:pPr lvl="1"/>
            <a:r>
              <a:rPr lang="en-US" sz="2200" dirty="0"/>
              <a:t>Webb</a:t>
            </a:r>
          </a:p>
          <a:p>
            <a:pPr lvl="1"/>
            <a:r>
              <a:rPr lang="en-US" sz="2200" dirty="0"/>
              <a:t>Willacy</a:t>
            </a:r>
          </a:p>
          <a:p>
            <a:pPr lvl="1"/>
            <a:r>
              <a:rPr lang="en-US" sz="2200" dirty="0"/>
              <a:t>Zapata</a:t>
            </a:r>
            <a:endParaRPr lang="en-US" sz="2200" i="1" dirty="0"/>
          </a:p>
        </p:txBody>
      </p:sp>
    </p:spTree>
    <p:extLst>
      <p:ext uri="{BB962C8B-B14F-4D97-AF65-F5344CB8AC3E}">
        <p14:creationId xmlns:p14="http://schemas.microsoft.com/office/powerpoint/2010/main" val="257610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0" indent="0">
              <a:buNone/>
            </a:pPr>
            <a:r>
              <a:rPr lang="en-US" sz="2200" i="1" dirty="0"/>
              <a:t>DSHS Health Alert, August 24, 2017</a:t>
            </a:r>
          </a:p>
          <a:p>
            <a:pPr marL="0" indent="0">
              <a:buNone/>
            </a:pPr>
            <a:endParaRPr lang="en-US" sz="2200" i="1" dirty="0"/>
          </a:p>
          <a:p>
            <a:r>
              <a:rPr lang="en-US" dirty="0"/>
              <a:t> For all symptomatic individuals who meet testing criteria: test as soon as possible up to 12 weeks after onset using </a:t>
            </a:r>
            <a:r>
              <a:rPr lang="en-US" u="sng" dirty="0"/>
              <a:t>both PCR and IgM concurrently*</a:t>
            </a:r>
          </a:p>
          <a:p>
            <a:endParaRPr lang="en-US" sz="2200" u="sng" dirty="0"/>
          </a:p>
          <a:p>
            <a:r>
              <a:rPr lang="en-US" dirty="0"/>
              <a:t>For all asymptomatic pregnant women who meet testing criteria: test as soon as possible up to 12 weeks after exposure using </a:t>
            </a:r>
            <a:r>
              <a:rPr lang="en-US" u="sng" dirty="0"/>
              <a:t>both PCR and IgM concurrently*</a:t>
            </a:r>
            <a:endParaRPr lang="en-US" sz="2200" dirty="0"/>
          </a:p>
        </p:txBody>
      </p:sp>
      <p:sp>
        <p:nvSpPr>
          <p:cNvPr id="5" name="Title 4"/>
          <p:cNvSpPr>
            <a:spLocks noGrp="1"/>
          </p:cNvSpPr>
          <p:nvPr>
            <p:ph type="title"/>
          </p:nvPr>
        </p:nvSpPr>
        <p:spPr/>
        <p:txBody>
          <a:bodyPr/>
          <a:lstStyle/>
          <a:p>
            <a:pPr fontAlgn="base"/>
            <a:r>
              <a:rPr lang="en-US" dirty="0"/>
              <a:t>Revised Statewide Testing Guidelines</a:t>
            </a:r>
          </a:p>
        </p:txBody>
      </p:sp>
    </p:spTree>
    <p:extLst>
      <p:ext uri="{BB962C8B-B14F-4D97-AF65-F5344CB8AC3E}">
        <p14:creationId xmlns:p14="http://schemas.microsoft.com/office/powerpoint/2010/main" val="405922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t>Update: Interim Guidance for the Diagnosis, Evaluation, and Management of Infants with Possible Congenital Zika Virus Infection — United States, October 2017</a:t>
            </a:r>
          </a:p>
        </p:txBody>
      </p:sp>
      <p:sp>
        <p:nvSpPr>
          <p:cNvPr id="3" name="Content Placeholder 2"/>
          <p:cNvSpPr>
            <a:spLocks noGrp="1"/>
          </p:cNvSpPr>
          <p:nvPr>
            <p:ph sz="quarter" idx="13"/>
          </p:nvPr>
        </p:nvSpPr>
        <p:spPr/>
        <p:txBody>
          <a:bodyPr>
            <a:normAutofit/>
          </a:bodyPr>
          <a:lstStyle/>
          <a:p>
            <a:pPr marL="0" indent="0">
              <a:buNone/>
            </a:pPr>
            <a:r>
              <a:rPr lang="en-US" dirty="0"/>
              <a:t>three clinical scenarios in the setting of possible maternal Zika virus exposure:</a:t>
            </a:r>
          </a:p>
          <a:p>
            <a:r>
              <a:rPr lang="en-US" dirty="0"/>
              <a:t>infants with clinical findings consistent with congenital Zika syndrome regardless of maternal testing results</a:t>
            </a:r>
          </a:p>
          <a:p>
            <a:r>
              <a:rPr lang="en-US" dirty="0"/>
              <a:t>infants without clinical findings consistent with congenital Zika syndrome who were born to mothers with laboratory evidence of possible Zika virus infection,</a:t>
            </a:r>
            <a:r>
              <a:rPr lang="en-US" baseline="30000" dirty="0"/>
              <a:t>†</a:t>
            </a:r>
            <a:r>
              <a:rPr lang="en-US" dirty="0"/>
              <a:t> and</a:t>
            </a:r>
          </a:p>
          <a:p>
            <a:r>
              <a:rPr lang="en-US" dirty="0"/>
              <a:t>infants without clinical findings consistent with congenital Zika syndrome who were born to mothers without laboratory evidence of possible Zika virus infection.</a:t>
            </a:r>
          </a:p>
        </p:txBody>
      </p:sp>
      <p:sp>
        <p:nvSpPr>
          <p:cNvPr id="5" name="TextBox 4"/>
          <p:cNvSpPr txBox="1"/>
          <p:nvPr/>
        </p:nvSpPr>
        <p:spPr>
          <a:xfrm>
            <a:off x="111211" y="5425759"/>
            <a:ext cx="12080789" cy="1200329"/>
          </a:xfrm>
          <a:prstGeom prst="rect">
            <a:avLst/>
          </a:prstGeom>
          <a:noFill/>
        </p:spPr>
        <p:txBody>
          <a:bodyPr wrap="square" rtlCol="0">
            <a:spAutoFit/>
          </a:bodyPr>
          <a:lstStyle/>
          <a:p>
            <a:r>
              <a:rPr lang="en-US">
                <a:solidFill>
                  <a:schemeClr val="accent4">
                    <a:lumMod val="40000"/>
                    <a:lumOff val="60000"/>
                  </a:schemeClr>
                </a:solidFill>
              </a:rPr>
              <a:t> Adebanjo T, Godfred-Cato S, Viens L, et al. Update: Interim Guidance for the Diagnosis, Evaluation, and Management of Infants with Possible Congenital Zika Virus Infection — United States, October 2017. MMWR Morb Mortal Wkly Rep 2017;66:1089–1099. DOI: </a:t>
            </a:r>
            <a:r>
              <a:rPr lang="en-US" u="sng">
                <a:solidFill>
                  <a:schemeClr val="accent4">
                    <a:lumMod val="40000"/>
                    <a:lumOff val="60000"/>
                  </a:schemeClr>
                </a:solidFill>
                <a:hlinkClick r:id="rId3"/>
              </a:rPr>
              <a:t>http://dx.doi.org/10.15585/mmwr.mm6641a1</a:t>
            </a:r>
            <a:r>
              <a:rPr lang="en-US">
                <a:solidFill>
                  <a:schemeClr val="accent4">
                    <a:lumMod val="40000"/>
                    <a:lumOff val="60000"/>
                  </a:schemeClr>
                </a:solidFill>
              </a:rPr>
              <a:t>.</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262942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Congenital Zika Syndrome</a:t>
            </a:r>
          </a:p>
        </p:txBody>
      </p:sp>
      <p:sp>
        <p:nvSpPr>
          <p:cNvPr id="3" name="Content Placeholder 2"/>
          <p:cNvSpPr>
            <a:spLocks noGrp="1"/>
          </p:cNvSpPr>
          <p:nvPr>
            <p:ph sz="quarter" idx="13"/>
          </p:nvPr>
        </p:nvSpPr>
        <p:spPr/>
        <p:txBody>
          <a:bodyPr/>
          <a:lstStyle/>
          <a:p>
            <a:r>
              <a:rPr lang="en-US"/>
              <a:t>Severe microcephaly in which the skull has partially collapsed</a:t>
            </a:r>
          </a:p>
          <a:p>
            <a:r>
              <a:rPr lang="en-US"/>
              <a:t>Decreased brain tissue with a specific pattern of brain damage, including subcortical calcifications</a:t>
            </a:r>
          </a:p>
          <a:p>
            <a:r>
              <a:rPr lang="en-US"/>
              <a:t>Damage to the back of the eye, including macular scarring and focal pigmentary retinal mottling</a:t>
            </a:r>
          </a:p>
          <a:p>
            <a:r>
              <a:rPr lang="en-US"/>
              <a:t>Congenital contractures, such as clubfoot or arthrogryposis</a:t>
            </a:r>
          </a:p>
          <a:p>
            <a:r>
              <a:rPr lang="en-US"/>
              <a:t>Hypertonia restricting body movement soon after birth</a:t>
            </a:r>
          </a:p>
        </p:txBody>
      </p:sp>
      <p:sp>
        <p:nvSpPr>
          <p:cNvPr id="4" name="TextBox 3"/>
          <p:cNvSpPr txBox="1"/>
          <p:nvPr/>
        </p:nvSpPr>
        <p:spPr>
          <a:xfrm>
            <a:off x="1767016" y="6488668"/>
            <a:ext cx="11314670" cy="369332"/>
          </a:xfrm>
          <a:prstGeom prst="rect">
            <a:avLst/>
          </a:prstGeom>
          <a:noFill/>
        </p:spPr>
        <p:txBody>
          <a:bodyPr wrap="square" rtlCol="0">
            <a:spAutoFit/>
          </a:bodyPr>
          <a:lstStyle/>
          <a:p>
            <a:r>
              <a:rPr lang="en-US">
                <a:solidFill>
                  <a:schemeClr val="accent4">
                    <a:lumMod val="40000"/>
                    <a:lumOff val="60000"/>
                  </a:schemeClr>
                </a:solidFill>
              </a:rPr>
              <a:t>https://www.cdc.gov/pregnancy/zika/testing-follow-up/zika-syndrome-birth-defects.html</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246387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Testing of Newborns born to Mothers with Potential Exposure to Zika</a:t>
            </a:r>
          </a:p>
        </p:txBody>
      </p:sp>
      <p:sp>
        <p:nvSpPr>
          <p:cNvPr id="3" name="Content Placeholder 2"/>
          <p:cNvSpPr>
            <a:spLocks noGrp="1"/>
          </p:cNvSpPr>
          <p:nvPr>
            <p:ph sz="quarter" idx="13"/>
          </p:nvPr>
        </p:nvSpPr>
        <p:spPr/>
        <p:txBody>
          <a:bodyPr>
            <a:normAutofit/>
          </a:bodyPr>
          <a:lstStyle/>
          <a:p>
            <a:pPr marL="0" indent="0">
              <a:buNone/>
            </a:pPr>
            <a:r>
              <a:rPr lang="en-US" dirty="0"/>
              <a:t>The CDC recommends laboratory testing for:</a:t>
            </a:r>
          </a:p>
          <a:p>
            <a:pPr marL="0" indent="0">
              <a:buNone/>
            </a:pPr>
            <a:endParaRPr lang="en-US" dirty="0"/>
          </a:p>
          <a:p>
            <a:r>
              <a:rPr lang="en-US" dirty="0"/>
              <a:t>Infants with clinical findings consistent with congenital Zika syndrome and possible maternal Zika virus exposure during pregnancy, regardless of maternal testing results.</a:t>
            </a:r>
          </a:p>
          <a:p>
            <a:pPr marL="0" indent="0">
              <a:buNone/>
            </a:pPr>
            <a:endParaRPr lang="en-US" dirty="0"/>
          </a:p>
          <a:p>
            <a:r>
              <a:rPr lang="en-US" dirty="0"/>
              <a:t>Infants without clinical findings consistent with congenital </a:t>
            </a:r>
            <a:r>
              <a:rPr lang="en-US" dirty="0" err="1"/>
              <a:t>Zika</a:t>
            </a:r>
            <a:r>
              <a:rPr lang="en-US" dirty="0"/>
              <a:t> syndrome born to mothers with laboratory evidence of possible </a:t>
            </a:r>
            <a:r>
              <a:rPr lang="en-US" dirty="0" err="1"/>
              <a:t>Zika</a:t>
            </a:r>
            <a:r>
              <a:rPr lang="en-US" dirty="0"/>
              <a:t> virus infection during pregnancy.</a:t>
            </a:r>
          </a:p>
        </p:txBody>
      </p:sp>
      <p:sp>
        <p:nvSpPr>
          <p:cNvPr id="4" name="TextBox 3"/>
          <p:cNvSpPr txBox="1"/>
          <p:nvPr/>
        </p:nvSpPr>
        <p:spPr>
          <a:xfrm>
            <a:off x="9786551" y="6340159"/>
            <a:ext cx="13872519" cy="369332"/>
          </a:xfrm>
          <a:prstGeom prst="rect">
            <a:avLst/>
          </a:prstGeom>
          <a:noFill/>
        </p:spPr>
        <p:txBody>
          <a:bodyPr wrap="square" rtlCol="0">
            <a:spAutoFit/>
          </a:bodyPr>
          <a:lstStyle/>
          <a:p>
            <a:r>
              <a:rPr lang="en-US" dirty="0">
                <a:solidFill>
                  <a:schemeClr val="accent4">
                    <a:lumMod val="40000"/>
                    <a:lumOff val="60000"/>
                  </a:schemeClr>
                </a:solidFill>
              </a:rPr>
              <a:t> </a:t>
            </a:r>
            <a:r>
              <a:rPr lang="en-US" dirty="0" err="1">
                <a:solidFill>
                  <a:schemeClr val="accent4">
                    <a:lumMod val="40000"/>
                    <a:lumOff val="60000"/>
                  </a:schemeClr>
                </a:solidFill>
              </a:rPr>
              <a:t>Adebanjo</a:t>
            </a:r>
            <a:r>
              <a:rPr lang="en-US" dirty="0">
                <a:solidFill>
                  <a:schemeClr val="accent4">
                    <a:lumMod val="40000"/>
                    <a:lumOff val="60000"/>
                  </a:schemeClr>
                </a:solidFill>
              </a:rPr>
              <a:t> et al</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163370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Testing of Newborns born to Mothers with Potential Exposure to Zika</a:t>
            </a:r>
          </a:p>
        </p:txBody>
      </p:sp>
      <p:sp>
        <p:nvSpPr>
          <p:cNvPr id="3" name="Content Placeholder 2"/>
          <p:cNvSpPr>
            <a:spLocks noGrp="1"/>
          </p:cNvSpPr>
          <p:nvPr>
            <p:ph sz="quarter" idx="13"/>
          </p:nvPr>
        </p:nvSpPr>
        <p:spPr/>
        <p:txBody>
          <a:bodyPr>
            <a:normAutofit/>
          </a:bodyPr>
          <a:lstStyle/>
          <a:p>
            <a:pPr marL="0" indent="0">
              <a:buNone/>
            </a:pPr>
            <a:r>
              <a:rPr lang="en-US" dirty="0"/>
              <a:t>Laboratory testing should include:</a:t>
            </a:r>
          </a:p>
          <a:p>
            <a:r>
              <a:rPr lang="en-US" dirty="0"/>
              <a:t>Zika virus RNA in infant serum and urine and Zika virus IgM antibodies in serum</a:t>
            </a:r>
          </a:p>
          <a:p>
            <a:r>
              <a:rPr lang="en-US" dirty="0"/>
              <a:t>If cerebrospinal fluid (CSF) is obtained for other purposes, NAT and IgM antibody testing should be performed on CSF </a:t>
            </a:r>
          </a:p>
          <a:p>
            <a:endParaRPr lang="en-US" dirty="0"/>
          </a:p>
          <a:p>
            <a:pPr marL="0" indent="0">
              <a:buNone/>
            </a:pPr>
            <a:r>
              <a:rPr lang="en-US" dirty="0"/>
              <a:t>Testing of cord blood is not recommended because it can yield false-positive and false-negative test results</a:t>
            </a:r>
          </a:p>
        </p:txBody>
      </p:sp>
      <p:sp>
        <p:nvSpPr>
          <p:cNvPr id="4" name="Rectangle 3"/>
          <p:cNvSpPr/>
          <p:nvPr/>
        </p:nvSpPr>
        <p:spPr>
          <a:xfrm>
            <a:off x="10254343" y="6340159"/>
            <a:ext cx="12192000" cy="369332"/>
          </a:xfrm>
          <a:prstGeom prst="rect">
            <a:avLst/>
          </a:prstGeom>
        </p:spPr>
        <p:txBody>
          <a:bodyPr wrap="square">
            <a:spAutoFit/>
          </a:bodyPr>
          <a:lstStyle/>
          <a:p>
            <a:r>
              <a:rPr lang="en-US" dirty="0">
                <a:solidFill>
                  <a:schemeClr val="accent4">
                    <a:lumMod val="40000"/>
                    <a:lumOff val="60000"/>
                  </a:schemeClr>
                </a:solidFill>
                <a:latin typeface="Lato"/>
              </a:rPr>
              <a:t> </a:t>
            </a:r>
            <a:r>
              <a:rPr lang="en-US" dirty="0" err="1">
                <a:solidFill>
                  <a:schemeClr val="accent4">
                    <a:lumMod val="40000"/>
                    <a:lumOff val="60000"/>
                  </a:schemeClr>
                </a:solidFill>
                <a:latin typeface="Lato"/>
              </a:rPr>
              <a:t>Adebanjo</a:t>
            </a:r>
            <a:r>
              <a:rPr lang="en-US" dirty="0">
                <a:solidFill>
                  <a:schemeClr val="accent4">
                    <a:lumMod val="40000"/>
                    <a:lumOff val="60000"/>
                  </a:schemeClr>
                </a:solidFill>
                <a:latin typeface="Lato"/>
              </a:rPr>
              <a:t> et al</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21847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3"/>
          </p:nvPr>
        </p:nvGraphicFramePr>
        <p:xfrm>
          <a:off x="1937385" y="2304733"/>
          <a:ext cx="9022080" cy="2804160"/>
        </p:xfrm>
        <a:graphic>
          <a:graphicData uri="http://schemas.openxmlformats.org/drawingml/2006/table">
            <a:tbl>
              <a:tblPr/>
              <a:tblGrid>
                <a:gridCol w="3007360">
                  <a:extLst>
                    <a:ext uri="{9D8B030D-6E8A-4147-A177-3AD203B41FA5}">
                      <a16:colId xmlns:a16="http://schemas.microsoft.com/office/drawing/2014/main" val="1052559099"/>
                    </a:ext>
                  </a:extLst>
                </a:gridCol>
                <a:gridCol w="3007360">
                  <a:extLst>
                    <a:ext uri="{9D8B030D-6E8A-4147-A177-3AD203B41FA5}">
                      <a16:colId xmlns:a16="http://schemas.microsoft.com/office/drawing/2014/main" val="1133182890"/>
                    </a:ext>
                  </a:extLst>
                </a:gridCol>
                <a:gridCol w="3007360">
                  <a:extLst>
                    <a:ext uri="{9D8B030D-6E8A-4147-A177-3AD203B41FA5}">
                      <a16:colId xmlns:a16="http://schemas.microsoft.com/office/drawing/2014/main" val="3203794921"/>
                    </a:ext>
                  </a:extLst>
                </a:gridCol>
              </a:tblGrid>
              <a:tr h="0">
                <a:tc gridSpan="2">
                  <a:txBody>
                    <a:bodyPr/>
                    <a:lstStyle/>
                    <a:p>
                      <a:pPr algn="l" fontAlgn="b"/>
                      <a:r>
                        <a:rPr lang="en-US" b="1">
                          <a:effectLst/>
                        </a:rPr>
                        <a:t>Infant test result*</a:t>
                      </a:r>
                    </a:p>
                  </a:txBody>
                  <a:tcPr marL="60960" marR="60960" marT="60960" marB="60960" anchor="b">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hMerge="1">
                  <a:txBody>
                    <a:bodyPr/>
                    <a:lstStyle/>
                    <a:p>
                      <a:endParaRPr lang="en-US"/>
                    </a:p>
                  </a:txBody>
                  <a:tcPr/>
                </a:tc>
                <a:tc rowSpan="2">
                  <a:txBody>
                    <a:bodyPr/>
                    <a:lstStyle/>
                    <a:p>
                      <a:pPr algn="l" fontAlgn="b"/>
                      <a:r>
                        <a:rPr lang="en-US" b="1">
                          <a:effectLst/>
                        </a:rPr>
                        <a:t>Interpretation</a:t>
                      </a:r>
                    </a:p>
                  </a:txBody>
                  <a:tcPr marL="60960" marR="60960" marT="60960" marB="60960" anchor="b">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34847474"/>
                  </a:ext>
                </a:extLst>
              </a:tr>
              <a:tr h="0">
                <a:tc>
                  <a:txBody>
                    <a:bodyPr/>
                    <a:lstStyle/>
                    <a:p>
                      <a:pPr algn="l" fontAlgn="b"/>
                      <a:r>
                        <a:rPr lang="en-US" b="1">
                          <a:effectLst/>
                        </a:rPr>
                        <a:t>NAT</a:t>
                      </a:r>
                    </a:p>
                  </a:txBody>
                  <a:tcPr marL="60960" marR="60960" marT="60960" marB="60960" anchor="b">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b"/>
                      <a:r>
                        <a:rPr lang="en-US" b="1">
                          <a:effectLst/>
                        </a:rPr>
                        <a:t>IgM</a:t>
                      </a:r>
                    </a:p>
                  </a:txBody>
                  <a:tcPr marL="60960" marR="60960" marT="60960" marB="60960" anchor="b">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734988953"/>
                  </a:ext>
                </a:extLst>
              </a:tr>
              <a:tr h="0">
                <a:tc>
                  <a:txBody>
                    <a:bodyPr/>
                    <a:lstStyle/>
                    <a:p>
                      <a:pPr algn="l" fontAlgn="t"/>
                      <a:r>
                        <a:rPr lang="en-US">
                          <a:effectLst/>
                        </a:rPr>
                        <a:t>Positive</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a:effectLst/>
                        </a:rPr>
                        <a:t>Any result</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a:effectLst/>
                        </a:rPr>
                        <a:t>Confirmed congenital Zika virus infection</a:t>
                      </a:r>
                      <a:r>
                        <a:rPr lang="en-US" baseline="30000">
                          <a:effectLst/>
                        </a:rPr>
                        <a:t>†</a:t>
                      </a:r>
                      <a:endParaRPr lang="en-US">
                        <a:effectLst/>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85098883"/>
                  </a:ext>
                </a:extLst>
              </a:tr>
              <a:tr h="0">
                <a:tc>
                  <a:txBody>
                    <a:bodyPr/>
                    <a:lstStyle/>
                    <a:p>
                      <a:pPr algn="l" fontAlgn="t"/>
                      <a:r>
                        <a:rPr lang="en-US">
                          <a:effectLst/>
                        </a:rPr>
                        <a:t>Negative</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a:effectLst/>
                        </a:rPr>
                        <a:t>Nonnegative</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fr-FR">
                          <a:effectLst/>
                        </a:rPr>
                        <a:t>Probable congenital Zika virus infection</a:t>
                      </a:r>
                      <a:r>
                        <a:rPr lang="fr-FR" baseline="30000">
                          <a:effectLst/>
                        </a:rPr>
                        <a:t>§,¶</a:t>
                      </a:r>
                      <a:endParaRPr lang="fr-FR">
                        <a:effectLst/>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91177527"/>
                  </a:ext>
                </a:extLst>
              </a:tr>
              <a:tr h="0">
                <a:tc>
                  <a:txBody>
                    <a:bodyPr/>
                    <a:lstStyle/>
                    <a:p>
                      <a:pPr algn="l" fontAlgn="t"/>
                      <a:r>
                        <a:rPr lang="en-US">
                          <a:effectLst/>
                        </a:rPr>
                        <a:t>Negative</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a:effectLst/>
                        </a:rPr>
                        <a:t>Negative</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dirty="0">
                          <a:effectLst/>
                        </a:rPr>
                        <a:t>Congenital Zika virus infection unlikely</a:t>
                      </a:r>
                      <a:r>
                        <a:rPr lang="en-US" baseline="30000" dirty="0">
                          <a:effectLst/>
                        </a:rPr>
                        <a:t>§,</a:t>
                      </a:r>
                      <a:r>
                        <a:rPr lang="en-US" dirty="0">
                          <a:effectLst/>
                        </a:rPr>
                        <a:t>**</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78917912"/>
                  </a:ext>
                </a:extLst>
              </a:tr>
            </a:tbl>
          </a:graphicData>
        </a:graphic>
      </p:graphicFrame>
      <p:sp>
        <p:nvSpPr>
          <p:cNvPr id="6" name="Rectangle 1"/>
          <p:cNvSpPr>
            <a:spLocks noChangeArrowheads="1"/>
          </p:cNvSpPr>
          <p:nvPr/>
        </p:nvSpPr>
        <p:spPr bwMode="auto">
          <a:xfrm>
            <a:off x="0" y="5239265"/>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Lato"/>
              </a:rPr>
              <a:t>TABLE</a:t>
            </a:r>
            <a:r>
              <a:rPr kumimoji="0" lang="en-US" altLang="en-US" sz="1200" b="0" i="0" u="none" strike="noStrike" cap="none" normalizeH="0" baseline="0">
                <a:ln>
                  <a:noFill/>
                </a:ln>
                <a:solidFill>
                  <a:srgbClr val="000000"/>
                </a:solidFill>
                <a:effectLst/>
                <a:latin typeface="Lato"/>
              </a:rPr>
              <a:t>. </a:t>
            </a:r>
            <a:r>
              <a:rPr kumimoji="0" lang="en-US" altLang="en-US" sz="1200" b="1" i="0" u="none" strike="noStrike" cap="none" normalizeH="0" baseline="0">
                <a:ln>
                  <a:noFill/>
                </a:ln>
                <a:solidFill>
                  <a:srgbClr val="000000"/>
                </a:solidFill>
                <a:effectLst/>
                <a:latin typeface="Lato"/>
              </a:rPr>
              <a:t>Interpretation of results of laboratory testing of infant’s blood, urine, and/or cerebrospinal fluid for evidence of congenital Zika virus infection</a:t>
            </a:r>
            <a:endParaRPr kumimoji="0" lang="en-US" altLang="en-US" sz="1200" b="0" i="0" u="none" strike="noStrike" cap="none" normalizeH="0" baseline="0">
              <a:ln>
                <a:noFill/>
              </a:ln>
              <a:solidFill>
                <a:srgbClr val="000000"/>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p:cNvSpPr txBox="1"/>
          <p:nvPr/>
        </p:nvSpPr>
        <p:spPr>
          <a:xfrm>
            <a:off x="0" y="6080760"/>
            <a:ext cx="12192000" cy="646331"/>
          </a:xfrm>
          <a:prstGeom prst="rect">
            <a:avLst/>
          </a:prstGeom>
          <a:noFill/>
        </p:spPr>
        <p:txBody>
          <a:bodyPr wrap="square" rtlCol="0">
            <a:spAutoFit/>
          </a:bodyPr>
          <a:lstStyle/>
          <a:p>
            <a:r>
              <a:rPr lang="en-US" sz="1200">
                <a:solidFill>
                  <a:schemeClr val="accent4">
                    <a:lumMod val="40000"/>
                    <a:lumOff val="60000"/>
                  </a:schemeClr>
                </a:solidFill>
              </a:rPr>
              <a:t> Adebanjo T, Godfred-Cato S, Viens L, et al. Update: Interim Guidance for the Diagnosis, Evaluation, and Management of Infants with Possible Congenital Zika Virus Infection — United States, October 2017. MMWR Morb Mortal Wkly Rep 2017;66:1089–1099. DOI: </a:t>
            </a:r>
            <a:r>
              <a:rPr lang="en-US" sz="1200" u="sng">
                <a:solidFill>
                  <a:schemeClr val="accent4">
                    <a:lumMod val="40000"/>
                    <a:lumOff val="60000"/>
                  </a:schemeClr>
                </a:solidFill>
                <a:hlinkClick r:id="rId2"/>
              </a:rPr>
              <a:t>http://dx.doi.org/10.15585/mmwr.mm6641a1</a:t>
            </a:r>
            <a:r>
              <a:rPr lang="en-US" sz="1200">
                <a:solidFill>
                  <a:schemeClr val="accent4">
                    <a:lumMod val="40000"/>
                    <a:lumOff val="60000"/>
                  </a:schemeClr>
                </a:solidFill>
              </a:rPr>
              <a:t>.</a:t>
            </a:r>
            <a:endParaRPr lang="en-US" sz="1200" kern="1200" dirty="0">
              <a:solidFill>
                <a:schemeClr val="accent4">
                  <a:lumMod val="40000"/>
                  <a:lumOff val="60000"/>
                </a:schemeClr>
              </a:solidFill>
            </a:endParaRPr>
          </a:p>
        </p:txBody>
      </p:sp>
    </p:spTree>
    <p:extLst>
      <p:ext uri="{BB962C8B-B14F-4D97-AF65-F5344CB8AC3E}">
        <p14:creationId xmlns:p14="http://schemas.microsoft.com/office/powerpoint/2010/main" val="150261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Text Placeholder 2"/>
          <p:cNvSpPr>
            <a:spLocks noGrp="1"/>
          </p:cNvSpPr>
          <p:nvPr>
            <p:ph type="body" sz="quarter" idx="14"/>
          </p:nvPr>
        </p:nvSpPr>
        <p:spPr>
          <a:xfrm>
            <a:off x="836908" y="2150347"/>
            <a:ext cx="10504192" cy="3839748"/>
          </a:xfrm>
        </p:spPr>
        <p:txBody>
          <a:bodyPr/>
          <a:lstStyle/>
          <a:p>
            <a:r>
              <a:rPr lang="en-US" dirty="0"/>
              <a:t>Provide a highlight of current CDC guidelines for testing and management of pregnant women at risk of </a:t>
            </a:r>
            <a:r>
              <a:rPr lang="en-US" dirty="0" err="1"/>
              <a:t>Zika</a:t>
            </a:r>
            <a:endParaRPr lang="en-US" dirty="0"/>
          </a:p>
          <a:p>
            <a:r>
              <a:rPr lang="en-US" dirty="0"/>
              <a:t>Provide a highlight of current DSHS guidelines for testing pregnant women in South Texas</a:t>
            </a:r>
          </a:p>
          <a:p>
            <a:r>
              <a:rPr lang="en-US" dirty="0"/>
              <a:t>Provide a highlight of current CDC guidelines for testing and management of newborns of mothers with potential exposure to </a:t>
            </a:r>
            <a:r>
              <a:rPr lang="en-US" dirty="0" err="1"/>
              <a:t>Zika</a:t>
            </a:r>
            <a:endParaRPr lang="en-US" dirty="0"/>
          </a:p>
        </p:txBody>
      </p:sp>
    </p:spTree>
    <p:extLst>
      <p:ext uri="{BB962C8B-B14F-4D97-AF65-F5344CB8AC3E}">
        <p14:creationId xmlns:p14="http://schemas.microsoft.com/office/powerpoint/2010/main" val="250514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Newborns of Mothers with Potential Exposure to </a:t>
            </a:r>
            <a:r>
              <a:rPr lang="en-US" dirty="0" err="1"/>
              <a:t>Zika</a:t>
            </a:r>
            <a:endParaRPr lang="en-US" dirty="0"/>
          </a:p>
        </p:txBody>
      </p:sp>
      <p:sp>
        <p:nvSpPr>
          <p:cNvPr id="3" name="Content Placeholder 2"/>
          <p:cNvSpPr>
            <a:spLocks noGrp="1"/>
          </p:cNvSpPr>
          <p:nvPr>
            <p:ph sz="quarter" idx="13"/>
          </p:nvPr>
        </p:nvSpPr>
        <p:spPr/>
        <p:txBody>
          <a:bodyPr>
            <a:normAutofit/>
          </a:bodyPr>
          <a:lstStyle/>
          <a:p>
            <a:endParaRPr lang="en-US" dirty="0"/>
          </a:p>
          <a:p>
            <a:endParaRPr lang="en-US" dirty="0"/>
          </a:p>
          <a:p>
            <a:r>
              <a:rPr lang="en-US" dirty="0"/>
              <a:t>Laboratory testing is not routinely recommended for infants without Clinical Findings Consistent with Congenital Zika Syndrome Born to Mothers with Possible Zika Virus Exposure in Pregnancy but without Laboratory Evidence of Possible Zika Virus Infection During Pregnancy</a:t>
            </a:r>
          </a:p>
        </p:txBody>
      </p:sp>
      <p:sp>
        <p:nvSpPr>
          <p:cNvPr id="4" name="TextBox 3"/>
          <p:cNvSpPr txBox="1"/>
          <p:nvPr/>
        </p:nvSpPr>
        <p:spPr>
          <a:xfrm>
            <a:off x="9786551" y="6340159"/>
            <a:ext cx="13872519" cy="369332"/>
          </a:xfrm>
          <a:prstGeom prst="rect">
            <a:avLst/>
          </a:prstGeom>
          <a:noFill/>
        </p:spPr>
        <p:txBody>
          <a:bodyPr wrap="square" rtlCol="0">
            <a:spAutoFit/>
          </a:bodyPr>
          <a:lstStyle/>
          <a:p>
            <a:r>
              <a:rPr lang="en-US" dirty="0">
                <a:solidFill>
                  <a:schemeClr val="accent4">
                    <a:lumMod val="40000"/>
                    <a:lumOff val="60000"/>
                  </a:schemeClr>
                </a:solidFill>
              </a:rPr>
              <a:t> </a:t>
            </a:r>
            <a:r>
              <a:rPr lang="en-US" dirty="0" err="1">
                <a:solidFill>
                  <a:schemeClr val="accent4">
                    <a:lumMod val="40000"/>
                    <a:lumOff val="60000"/>
                  </a:schemeClr>
                </a:solidFill>
              </a:rPr>
              <a:t>Adebanjo</a:t>
            </a:r>
            <a:r>
              <a:rPr lang="en-US" dirty="0">
                <a:solidFill>
                  <a:schemeClr val="accent4">
                    <a:lumMod val="40000"/>
                    <a:lumOff val="60000"/>
                  </a:schemeClr>
                </a:solidFill>
              </a:rPr>
              <a:t> et al</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3171866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a:t>Comprehensive physical exam, including growth parameters</a:t>
            </a:r>
          </a:p>
          <a:p>
            <a:r>
              <a:rPr lang="en-US" dirty="0"/>
              <a:t>Developmental monitoring and screening using validated screening tools recommended by the American Academy of Pediatrics (</a:t>
            </a:r>
            <a:r>
              <a:rPr lang="en-US" u="sng" dirty="0">
                <a:hlinkClick r:id="rId3"/>
              </a:rPr>
              <a:t>https://www.aap.org/en-us/advocacy-and-policy/aap-health-initiatives/Screening/Pages/Screening-Tools.aspx</a:t>
            </a:r>
            <a:r>
              <a:rPr lang="en-US" dirty="0"/>
              <a:t>)</a:t>
            </a:r>
          </a:p>
          <a:p>
            <a:r>
              <a:rPr lang="en-US" dirty="0"/>
              <a:t>Vision screening as recommended by the American Academy of Pediatrics Policy Statement “Visual System Assessment in Infants, Children, and Young Adults by Pediatricians” (</a:t>
            </a:r>
            <a:r>
              <a:rPr lang="en-US" u="sng" dirty="0">
                <a:hlinkClick r:id="rId4"/>
              </a:rPr>
              <a:t>http://pediatrics.aappublications.org/content/137/1/e20153596</a:t>
            </a:r>
            <a:r>
              <a:rPr lang="en-US" dirty="0"/>
              <a:t>)</a:t>
            </a:r>
          </a:p>
          <a:p>
            <a:r>
              <a:rPr lang="en-US" dirty="0"/>
              <a:t>Newborn hearing screen at birth, preferably with automated auditory brainstem response</a:t>
            </a:r>
          </a:p>
        </p:txBody>
      </p:sp>
      <p:sp>
        <p:nvSpPr>
          <p:cNvPr id="4" name="Title 3"/>
          <p:cNvSpPr>
            <a:spLocks noGrp="1"/>
          </p:cNvSpPr>
          <p:nvPr>
            <p:ph type="title"/>
          </p:nvPr>
        </p:nvSpPr>
        <p:spPr/>
        <p:txBody>
          <a:bodyPr/>
          <a:lstStyle/>
          <a:p>
            <a:r>
              <a:rPr lang="en-US" sz="2000"/>
              <a:t>Standard evaluation recommended at birth and during each well visit for all infants with possible congenital Zika virus exposure during pregnancy — United States, October 2017</a:t>
            </a:r>
            <a:endParaRPr lang="en-US" sz="2000" dirty="0"/>
          </a:p>
        </p:txBody>
      </p:sp>
      <p:sp>
        <p:nvSpPr>
          <p:cNvPr id="5" name="TextBox 4"/>
          <p:cNvSpPr txBox="1"/>
          <p:nvPr/>
        </p:nvSpPr>
        <p:spPr>
          <a:xfrm>
            <a:off x="9786551" y="6340159"/>
            <a:ext cx="13872519" cy="369332"/>
          </a:xfrm>
          <a:prstGeom prst="rect">
            <a:avLst/>
          </a:prstGeom>
          <a:noFill/>
        </p:spPr>
        <p:txBody>
          <a:bodyPr wrap="square" rtlCol="0">
            <a:spAutoFit/>
          </a:bodyPr>
          <a:lstStyle/>
          <a:p>
            <a:r>
              <a:rPr lang="en-US" dirty="0">
                <a:solidFill>
                  <a:schemeClr val="accent4">
                    <a:lumMod val="40000"/>
                    <a:lumOff val="60000"/>
                  </a:schemeClr>
                </a:solidFill>
              </a:rPr>
              <a:t> </a:t>
            </a:r>
            <a:r>
              <a:rPr lang="en-US" dirty="0" err="1">
                <a:solidFill>
                  <a:schemeClr val="accent4">
                    <a:lumMod val="40000"/>
                    <a:lumOff val="60000"/>
                  </a:schemeClr>
                </a:solidFill>
              </a:rPr>
              <a:t>Adebanjo</a:t>
            </a:r>
            <a:r>
              <a:rPr lang="en-US" dirty="0">
                <a:solidFill>
                  <a:schemeClr val="accent4">
                    <a:lumMod val="40000"/>
                    <a:lumOff val="60000"/>
                  </a:schemeClr>
                </a:solidFill>
              </a:rPr>
              <a:t> et al</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90112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Evaluation and Management of Infants with Clinical Findings consistent with Congenital Zika Virus Syndrome</a:t>
            </a:r>
          </a:p>
        </p:txBody>
      </p:sp>
      <p:sp>
        <p:nvSpPr>
          <p:cNvPr id="3" name="Content Placeholder 2"/>
          <p:cNvSpPr>
            <a:spLocks noGrp="1"/>
          </p:cNvSpPr>
          <p:nvPr>
            <p:ph sz="quarter" idx="13"/>
          </p:nvPr>
        </p:nvSpPr>
        <p:spPr/>
        <p:txBody>
          <a:bodyPr>
            <a:normAutofit fontScale="92500"/>
          </a:bodyPr>
          <a:lstStyle/>
          <a:p>
            <a:r>
              <a:rPr lang="en-US" dirty="0"/>
              <a:t>Head ultrasound by age 1 month</a:t>
            </a:r>
          </a:p>
          <a:p>
            <a:r>
              <a:rPr lang="en-US" dirty="0"/>
              <a:t>Comprehensive ophthalmologic exam by age 1 month</a:t>
            </a:r>
          </a:p>
          <a:p>
            <a:r>
              <a:rPr lang="en-US" dirty="0"/>
              <a:t>ABR response by age 1 month if the newborn hearing screening was passed using only </a:t>
            </a:r>
            <a:r>
              <a:rPr lang="en-US" dirty="0" err="1"/>
              <a:t>otoacoustic</a:t>
            </a:r>
            <a:r>
              <a:rPr lang="en-US" dirty="0"/>
              <a:t> emissions methodology</a:t>
            </a:r>
          </a:p>
          <a:p>
            <a:r>
              <a:rPr lang="en-US" dirty="0"/>
              <a:t>Refer to developmental specialist and early intervention</a:t>
            </a:r>
          </a:p>
          <a:p>
            <a:r>
              <a:rPr lang="en-US" dirty="0"/>
              <a:t>Connect to family support services</a:t>
            </a:r>
          </a:p>
          <a:p>
            <a:pPr lvl="0"/>
            <a:r>
              <a:rPr lang="en-US" dirty="0"/>
              <a:t>Also consider consultations with:</a:t>
            </a:r>
          </a:p>
          <a:p>
            <a:pPr lvl="1"/>
            <a:r>
              <a:rPr lang="en-US" dirty="0"/>
              <a:t>Infectious disease</a:t>
            </a:r>
          </a:p>
          <a:p>
            <a:pPr lvl="1"/>
            <a:r>
              <a:rPr lang="en-US" dirty="0"/>
              <a:t>Clinical genetics</a:t>
            </a:r>
          </a:p>
          <a:p>
            <a:pPr lvl="1"/>
            <a:r>
              <a:rPr lang="en-US" dirty="0"/>
              <a:t>Neurology by age 1 month</a:t>
            </a:r>
          </a:p>
          <a:p>
            <a:pPr lvl="1"/>
            <a:r>
              <a:rPr lang="en-US" dirty="0"/>
              <a:t>Other clinical specialists based on the infant’s clinical findings</a:t>
            </a:r>
          </a:p>
          <a:p>
            <a:pPr marL="0" lvl="0" indent="0">
              <a:buNone/>
            </a:pPr>
            <a:endParaRPr lang="en-US" dirty="0"/>
          </a:p>
        </p:txBody>
      </p:sp>
      <p:sp>
        <p:nvSpPr>
          <p:cNvPr id="4" name="TextBox 3"/>
          <p:cNvSpPr txBox="1"/>
          <p:nvPr/>
        </p:nvSpPr>
        <p:spPr>
          <a:xfrm>
            <a:off x="9786551" y="6340159"/>
            <a:ext cx="13872519" cy="369332"/>
          </a:xfrm>
          <a:prstGeom prst="rect">
            <a:avLst/>
          </a:prstGeom>
          <a:noFill/>
        </p:spPr>
        <p:txBody>
          <a:bodyPr wrap="square" rtlCol="0">
            <a:spAutoFit/>
          </a:bodyPr>
          <a:lstStyle/>
          <a:p>
            <a:r>
              <a:rPr lang="en-US" dirty="0">
                <a:solidFill>
                  <a:schemeClr val="accent4">
                    <a:lumMod val="40000"/>
                    <a:lumOff val="60000"/>
                  </a:schemeClr>
                </a:solidFill>
              </a:rPr>
              <a:t> </a:t>
            </a:r>
            <a:r>
              <a:rPr lang="en-US" dirty="0" err="1">
                <a:solidFill>
                  <a:schemeClr val="accent4">
                    <a:lumMod val="40000"/>
                    <a:lumOff val="60000"/>
                  </a:schemeClr>
                </a:solidFill>
              </a:rPr>
              <a:t>Adebanjo</a:t>
            </a:r>
            <a:r>
              <a:rPr lang="en-US" dirty="0">
                <a:solidFill>
                  <a:schemeClr val="accent4">
                    <a:lumMod val="40000"/>
                    <a:lumOff val="60000"/>
                  </a:schemeClr>
                </a:solidFill>
              </a:rPr>
              <a:t> et al</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38644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a:t>follow-up care through multidisciplinary team and an established medical home</a:t>
            </a:r>
          </a:p>
          <a:p>
            <a:r>
              <a:rPr lang="en-US" dirty="0"/>
              <a:t>Well-child visits should include a standard evaluation, and routine preventive pediatric care and immunizations</a:t>
            </a:r>
          </a:p>
          <a:p>
            <a:r>
              <a:rPr lang="en-US" dirty="0"/>
              <a:t>Follow-up visits with an ophthalmologist after the initial eye examination should be based on ophthalmology recommendations. </a:t>
            </a:r>
          </a:p>
          <a:p>
            <a:r>
              <a:rPr lang="en-US" dirty="0"/>
              <a:t>a diagnostic ABR is no longer recommended at age 4–6 months for infants who passed the initial hearing screen with automated ABR</a:t>
            </a:r>
          </a:p>
          <a:p>
            <a:r>
              <a:rPr lang="en-US" dirty="0"/>
              <a:t>Additional follow-up will depend on clinical findings in the infant.</a:t>
            </a:r>
          </a:p>
        </p:txBody>
      </p:sp>
      <p:sp>
        <p:nvSpPr>
          <p:cNvPr id="5" name="Title 1"/>
          <p:cNvSpPr>
            <a:spLocks noGrp="1"/>
          </p:cNvSpPr>
          <p:nvPr>
            <p:ph type="title"/>
          </p:nvPr>
        </p:nvSpPr>
        <p:spPr/>
        <p:txBody>
          <a:bodyPr/>
          <a:lstStyle/>
          <a:p>
            <a:r>
              <a:rPr lang="en-US" sz="2400" dirty="0"/>
              <a:t>Evaluation and Management of Infants with Clinical Findings consistent with Congenital Zika Virus Syndrome</a:t>
            </a:r>
          </a:p>
        </p:txBody>
      </p:sp>
      <p:sp>
        <p:nvSpPr>
          <p:cNvPr id="6" name="TextBox 5"/>
          <p:cNvSpPr txBox="1"/>
          <p:nvPr/>
        </p:nvSpPr>
        <p:spPr>
          <a:xfrm>
            <a:off x="9786551" y="6340159"/>
            <a:ext cx="13872519" cy="369332"/>
          </a:xfrm>
          <a:prstGeom prst="rect">
            <a:avLst/>
          </a:prstGeom>
          <a:noFill/>
        </p:spPr>
        <p:txBody>
          <a:bodyPr wrap="square" rtlCol="0">
            <a:spAutoFit/>
          </a:bodyPr>
          <a:lstStyle/>
          <a:p>
            <a:r>
              <a:rPr lang="en-US" dirty="0">
                <a:solidFill>
                  <a:schemeClr val="accent4">
                    <a:lumMod val="40000"/>
                    <a:lumOff val="60000"/>
                  </a:schemeClr>
                </a:solidFill>
              </a:rPr>
              <a:t> </a:t>
            </a:r>
            <a:r>
              <a:rPr lang="en-US" dirty="0" err="1">
                <a:solidFill>
                  <a:schemeClr val="accent4">
                    <a:lumMod val="40000"/>
                    <a:lumOff val="60000"/>
                  </a:schemeClr>
                </a:solidFill>
              </a:rPr>
              <a:t>Adebanjo</a:t>
            </a:r>
            <a:r>
              <a:rPr lang="en-US" dirty="0">
                <a:solidFill>
                  <a:schemeClr val="accent4">
                    <a:lumMod val="40000"/>
                    <a:lumOff val="60000"/>
                  </a:schemeClr>
                </a:solidFill>
              </a:rPr>
              <a:t> et al</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167981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Evaluation and Management of Infants without Clinical Findings consistent with Congenital Zika Syndrome and with Laboratory Evidence of Zika Virus Infection</a:t>
            </a:r>
          </a:p>
        </p:txBody>
      </p:sp>
      <p:sp>
        <p:nvSpPr>
          <p:cNvPr id="3" name="Content Placeholder 2"/>
          <p:cNvSpPr>
            <a:spLocks noGrp="1"/>
          </p:cNvSpPr>
          <p:nvPr>
            <p:ph sz="quarter" idx="13"/>
          </p:nvPr>
        </p:nvSpPr>
        <p:spPr/>
        <p:txBody>
          <a:bodyPr>
            <a:normAutofit/>
          </a:bodyPr>
          <a:lstStyle/>
          <a:p>
            <a:r>
              <a:rPr lang="en-US" dirty="0"/>
              <a:t>Head ultrasound by age 1 month</a:t>
            </a:r>
          </a:p>
          <a:p>
            <a:r>
              <a:rPr lang="en-US" dirty="0"/>
              <a:t>Comprehensive ophthalmologic exam by age 1 month </a:t>
            </a:r>
          </a:p>
          <a:p>
            <a:r>
              <a:rPr lang="en-US" dirty="0"/>
              <a:t>Refer for automated ABR by age 1 month if newborn hearing screen was passed using only </a:t>
            </a:r>
            <a:r>
              <a:rPr lang="en-US" dirty="0" err="1"/>
              <a:t>otoacoustic</a:t>
            </a:r>
            <a:r>
              <a:rPr lang="en-US" dirty="0"/>
              <a:t> emissions methodology.</a:t>
            </a:r>
          </a:p>
          <a:p>
            <a:pPr lvl="0"/>
            <a:r>
              <a:rPr lang="en-US" dirty="0"/>
              <a:t>At each subsequent well-child visit, be vigilant for signs that might be associated with </a:t>
            </a:r>
            <a:r>
              <a:rPr lang="en-US" dirty="0" err="1"/>
              <a:t>Zika</a:t>
            </a:r>
            <a:r>
              <a:rPr lang="en-US" dirty="0"/>
              <a:t>. </a:t>
            </a:r>
          </a:p>
          <a:p>
            <a:pPr lvl="1"/>
            <a:r>
              <a:rPr lang="en-US" dirty="0"/>
              <a:t>If findings are identified, refer to appropriate specialists and follow recommendations for infants with clinical findings.</a:t>
            </a:r>
          </a:p>
          <a:p>
            <a:r>
              <a:rPr lang="en-US" dirty="0"/>
              <a:t>Well-child visits should include a standard evaluation along with routine preventive pediatric care and immunizations</a:t>
            </a:r>
          </a:p>
        </p:txBody>
      </p:sp>
      <p:sp>
        <p:nvSpPr>
          <p:cNvPr id="4" name="TextBox 3"/>
          <p:cNvSpPr txBox="1"/>
          <p:nvPr/>
        </p:nvSpPr>
        <p:spPr>
          <a:xfrm>
            <a:off x="9786551" y="6340159"/>
            <a:ext cx="13872519" cy="369332"/>
          </a:xfrm>
          <a:prstGeom prst="rect">
            <a:avLst/>
          </a:prstGeom>
          <a:noFill/>
        </p:spPr>
        <p:txBody>
          <a:bodyPr wrap="square" rtlCol="0">
            <a:spAutoFit/>
          </a:bodyPr>
          <a:lstStyle/>
          <a:p>
            <a:r>
              <a:rPr lang="en-US" dirty="0">
                <a:solidFill>
                  <a:schemeClr val="accent4">
                    <a:lumMod val="40000"/>
                    <a:lumOff val="60000"/>
                  </a:schemeClr>
                </a:solidFill>
              </a:rPr>
              <a:t> </a:t>
            </a:r>
            <a:r>
              <a:rPr lang="en-US" dirty="0" err="1">
                <a:solidFill>
                  <a:schemeClr val="accent4">
                    <a:lumMod val="40000"/>
                    <a:lumOff val="60000"/>
                  </a:schemeClr>
                </a:solidFill>
              </a:rPr>
              <a:t>Adebanjo</a:t>
            </a:r>
            <a:r>
              <a:rPr lang="en-US" dirty="0">
                <a:solidFill>
                  <a:schemeClr val="accent4">
                    <a:lumMod val="40000"/>
                    <a:lumOff val="60000"/>
                  </a:schemeClr>
                </a:solidFill>
              </a:rPr>
              <a:t> et al</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1029588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Evaluation and Management of Infants without Clinical Findings consistent with Congenital Zika Syndrome </a:t>
            </a:r>
            <a:r>
              <a:rPr lang="en-US" sz="2000" b="0" dirty="0"/>
              <a:t>born to mothers without laboratory evidence of possible Zika virus infection during pregnancy </a:t>
            </a:r>
            <a:endParaRPr lang="en-US" sz="2000" dirty="0"/>
          </a:p>
        </p:txBody>
      </p:sp>
      <p:sp>
        <p:nvSpPr>
          <p:cNvPr id="3" name="Content Placeholder 2"/>
          <p:cNvSpPr>
            <a:spLocks noGrp="1"/>
          </p:cNvSpPr>
          <p:nvPr>
            <p:ph sz="quarter" idx="13"/>
          </p:nvPr>
        </p:nvSpPr>
        <p:spPr/>
        <p:txBody>
          <a:bodyPr/>
          <a:lstStyle/>
          <a:p>
            <a:r>
              <a:rPr lang="en-US" dirty="0"/>
              <a:t>Standard evaluation at birth and at subsequent well child visits</a:t>
            </a:r>
          </a:p>
          <a:p>
            <a:r>
              <a:rPr lang="en-US" dirty="0"/>
              <a:t>Routine preventive pediatric care and immunizations</a:t>
            </a:r>
          </a:p>
          <a:p>
            <a:r>
              <a:rPr lang="en-US" dirty="0"/>
              <a:t>Further evaluation is not typically warranted</a:t>
            </a:r>
          </a:p>
          <a:p>
            <a:r>
              <a:rPr lang="en-US" dirty="0"/>
              <a:t>If findings are identified, referrals to appropriate specialists should be made and subsequent evaluation should follow recommendations for infants with clinical findings consistent with congenital Zika syndrome</a:t>
            </a:r>
          </a:p>
        </p:txBody>
      </p:sp>
    </p:spTree>
    <p:extLst>
      <p:ext uri="{BB962C8B-B14F-4D97-AF65-F5344CB8AC3E}">
        <p14:creationId xmlns:p14="http://schemas.microsoft.com/office/powerpoint/2010/main" val="214696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Newborns of Mothers with Potential Exposure to </a:t>
            </a:r>
            <a:r>
              <a:rPr lang="en-US" dirty="0" err="1"/>
              <a:t>Zika</a:t>
            </a:r>
            <a:endParaRPr lang="en-US" dirty="0"/>
          </a:p>
        </p:txBody>
      </p:sp>
      <p:sp>
        <p:nvSpPr>
          <p:cNvPr id="3" name="Content Placeholder 2"/>
          <p:cNvSpPr>
            <a:spLocks noGrp="1"/>
          </p:cNvSpPr>
          <p:nvPr>
            <p:ph sz="quarter" idx="13"/>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All women with </a:t>
            </a:r>
            <a:r>
              <a:rPr lang="en-US" dirty="0" err="1"/>
              <a:t>Zika</a:t>
            </a:r>
            <a:r>
              <a:rPr lang="en-US" dirty="0"/>
              <a:t> virus infection during pregnancy should be encouraged and supported to breastfeed their infants, regardless of infant </a:t>
            </a:r>
            <a:r>
              <a:rPr lang="en-US" dirty="0" err="1"/>
              <a:t>Zika</a:t>
            </a:r>
            <a:r>
              <a:rPr lang="en-US" dirty="0"/>
              <a:t> virus testing results.</a:t>
            </a:r>
          </a:p>
          <a:p>
            <a:pPr marL="0" indent="0">
              <a:buNone/>
            </a:pPr>
            <a:endParaRPr lang="en-US" dirty="0"/>
          </a:p>
        </p:txBody>
      </p:sp>
      <p:sp>
        <p:nvSpPr>
          <p:cNvPr id="4" name="TextBox 3"/>
          <p:cNvSpPr txBox="1"/>
          <p:nvPr/>
        </p:nvSpPr>
        <p:spPr>
          <a:xfrm>
            <a:off x="9786551" y="6340159"/>
            <a:ext cx="13872519" cy="369332"/>
          </a:xfrm>
          <a:prstGeom prst="rect">
            <a:avLst/>
          </a:prstGeom>
          <a:noFill/>
        </p:spPr>
        <p:txBody>
          <a:bodyPr wrap="square" rtlCol="0">
            <a:spAutoFit/>
          </a:bodyPr>
          <a:lstStyle/>
          <a:p>
            <a:r>
              <a:rPr lang="en-US" dirty="0">
                <a:solidFill>
                  <a:schemeClr val="accent4">
                    <a:lumMod val="40000"/>
                    <a:lumOff val="60000"/>
                  </a:schemeClr>
                </a:solidFill>
              </a:rPr>
              <a:t> </a:t>
            </a:r>
            <a:r>
              <a:rPr lang="en-US" dirty="0" err="1">
                <a:solidFill>
                  <a:schemeClr val="accent4">
                    <a:lumMod val="40000"/>
                    <a:lumOff val="60000"/>
                  </a:schemeClr>
                </a:solidFill>
              </a:rPr>
              <a:t>Adebanjo</a:t>
            </a:r>
            <a:r>
              <a:rPr lang="en-US" dirty="0">
                <a:solidFill>
                  <a:schemeClr val="accent4">
                    <a:lumMod val="40000"/>
                    <a:lumOff val="60000"/>
                  </a:schemeClr>
                </a:solidFill>
              </a:rPr>
              <a:t> et al</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1335428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a:t>Health care providers should remain alert for abnormal findings (e.g., postnatal-onset microcephaly and eye abnormalities without microcephaly) in infants with possible congenital Zika virus exposure without apparent abnormalities at birth.</a:t>
            </a:r>
          </a:p>
        </p:txBody>
      </p:sp>
      <p:sp>
        <p:nvSpPr>
          <p:cNvPr id="4" name="TextBox 3"/>
          <p:cNvSpPr txBox="1"/>
          <p:nvPr/>
        </p:nvSpPr>
        <p:spPr>
          <a:xfrm>
            <a:off x="9786551" y="6340159"/>
            <a:ext cx="13872519" cy="369332"/>
          </a:xfrm>
          <a:prstGeom prst="rect">
            <a:avLst/>
          </a:prstGeom>
          <a:noFill/>
        </p:spPr>
        <p:txBody>
          <a:bodyPr wrap="square" rtlCol="0">
            <a:spAutoFit/>
          </a:bodyPr>
          <a:lstStyle/>
          <a:p>
            <a:r>
              <a:rPr lang="en-US" dirty="0">
                <a:solidFill>
                  <a:schemeClr val="accent4">
                    <a:lumMod val="40000"/>
                    <a:lumOff val="60000"/>
                  </a:schemeClr>
                </a:solidFill>
              </a:rPr>
              <a:t> </a:t>
            </a:r>
            <a:r>
              <a:rPr lang="en-US" dirty="0" err="1">
                <a:solidFill>
                  <a:schemeClr val="accent4">
                    <a:lumMod val="40000"/>
                    <a:lumOff val="60000"/>
                  </a:schemeClr>
                </a:solidFill>
              </a:rPr>
              <a:t>Adebanjo</a:t>
            </a:r>
            <a:r>
              <a:rPr lang="en-US" dirty="0">
                <a:solidFill>
                  <a:schemeClr val="accent4">
                    <a:lumMod val="40000"/>
                    <a:lumOff val="60000"/>
                  </a:schemeClr>
                </a:solidFill>
              </a:rPr>
              <a:t> et al</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202779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4" name="Picture 3"/>
          <p:cNvPicPr>
            <a:picLocks noChangeAspect="1"/>
          </p:cNvPicPr>
          <p:nvPr/>
        </p:nvPicPr>
        <p:blipFill rotWithShape="1">
          <a:blip r:embed="rId3"/>
          <a:srcRect t="6084"/>
          <a:stretch/>
        </p:blipFill>
        <p:spPr>
          <a:xfrm>
            <a:off x="1568450" y="101600"/>
            <a:ext cx="9290050" cy="6665189"/>
          </a:xfrm>
          <a:prstGeom prst="rect">
            <a:avLst/>
          </a:prstGeom>
        </p:spPr>
      </p:pic>
    </p:spTree>
    <p:extLst>
      <p:ext uri="{BB962C8B-B14F-4D97-AF65-F5344CB8AC3E}">
        <p14:creationId xmlns:p14="http://schemas.microsoft.com/office/powerpoint/2010/main" val="1217792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5" name="Picture 4"/>
          <p:cNvPicPr>
            <a:picLocks noChangeAspect="1"/>
          </p:cNvPicPr>
          <p:nvPr/>
        </p:nvPicPr>
        <p:blipFill rotWithShape="1">
          <a:blip r:embed="rId3"/>
          <a:srcRect r="408"/>
          <a:stretch/>
        </p:blipFill>
        <p:spPr>
          <a:xfrm>
            <a:off x="1583246" y="117475"/>
            <a:ext cx="9293536" cy="6638925"/>
          </a:xfrm>
          <a:prstGeom prst="rect">
            <a:avLst/>
          </a:prstGeom>
        </p:spPr>
      </p:pic>
    </p:spTree>
    <p:extLst>
      <p:ext uri="{BB962C8B-B14F-4D97-AF65-F5344CB8AC3E}">
        <p14:creationId xmlns:p14="http://schemas.microsoft.com/office/powerpoint/2010/main" val="171376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Zika</a:t>
            </a:r>
            <a:r>
              <a:rPr lang="en-US" dirty="0"/>
              <a:t> Virus Laboratory Testing for Pregnant Women</a:t>
            </a:r>
          </a:p>
        </p:txBody>
      </p:sp>
      <p:sp>
        <p:nvSpPr>
          <p:cNvPr id="3" name="Content Placeholder 2"/>
          <p:cNvSpPr>
            <a:spLocks noGrp="1"/>
          </p:cNvSpPr>
          <p:nvPr>
            <p:ph sz="quarter" idx="13"/>
          </p:nvPr>
        </p:nvSpPr>
        <p:spPr/>
        <p:txBody>
          <a:bodyPr>
            <a:normAutofit/>
          </a:bodyPr>
          <a:lstStyle/>
          <a:p>
            <a:pPr marL="0" indent="0">
              <a:buNone/>
            </a:pPr>
            <a:r>
              <a:rPr lang="en-US" dirty="0"/>
              <a:t>Which pregnant women should be tested for </a:t>
            </a:r>
            <a:r>
              <a:rPr lang="en-US" dirty="0" err="1"/>
              <a:t>Zika</a:t>
            </a:r>
            <a:r>
              <a:rPr lang="en-US" dirty="0"/>
              <a:t> virus?</a:t>
            </a:r>
          </a:p>
          <a:p>
            <a:pPr marL="0" indent="0">
              <a:buNone/>
            </a:pPr>
            <a:endParaRPr lang="en-US" dirty="0"/>
          </a:p>
          <a:p>
            <a:pPr marL="0" indent="0">
              <a:buNone/>
            </a:pPr>
            <a:r>
              <a:rPr lang="en-US" dirty="0"/>
              <a:t>Pregnant women with either:</a:t>
            </a:r>
          </a:p>
          <a:p>
            <a:r>
              <a:rPr lang="en-US" dirty="0"/>
              <a:t>A personal history of recent travel to or residence in an area with risk of </a:t>
            </a:r>
            <a:r>
              <a:rPr lang="en-US" dirty="0" err="1"/>
              <a:t>Zika</a:t>
            </a:r>
            <a:r>
              <a:rPr lang="en-US" dirty="0"/>
              <a:t> during pregnancy or the </a:t>
            </a:r>
            <a:r>
              <a:rPr lang="en-US" dirty="0" err="1"/>
              <a:t>periconceptional</a:t>
            </a:r>
            <a:r>
              <a:rPr lang="en-US" dirty="0"/>
              <a:t> period</a:t>
            </a:r>
          </a:p>
          <a:p>
            <a:r>
              <a:rPr lang="en-US" dirty="0"/>
              <a:t>Unprotected sex or sexual contact without a condom during pregnancy with a person who traveled to or lives in an area with risk of Zika</a:t>
            </a:r>
          </a:p>
          <a:p>
            <a:pPr marL="0" indent="0" algn="ctr">
              <a:buNone/>
            </a:pPr>
            <a:endParaRPr lang="en-US" i="1" dirty="0"/>
          </a:p>
          <a:p>
            <a:pPr marL="0" indent="0" algn="ctr">
              <a:buNone/>
            </a:pPr>
            <a:r>
              <a:rPr lang="en-US" i="1" dirty="0"/>
              <a:t>Screen all pregnant women at each prenatal visit</a:t>
            </a:r>
          </a:p>
          <a:p>
            <a:pPr marL="0" indent="0">
              <a:buNone/>
            </a:pPr>
            <a:endParaRPr lang="en-US" dirty="0"/>
          </a:p>
        </p:txBody>
      </p:sp>
      <p:sp>
        <p:nvSpPr>
          <p:cNvPr id="4" name="TextBox 3"/>
          <p:cNvSpPr txBox="1"/>
          <p:nvPr/>
        </p:nvSpPr>
        <p:spPr>
          <a:xfrm>
            <a:off x="5461687" y="6340159"/>
            <a:ext cx="6308123" cy="369332"/>
          </a:xfrm>
          <a:prstGeom prst="rect">
            <a:avLst/>
          </a:prstGeom>
          <a:noFill/>
        </p:spPr>
        <p:txBody>
          <a:bodyPr wrap="square" rtlCol="0">
            <a:spAutoFit/>
          </a:bodyPr>
          <a:lstStyle/>
          <a:p>
            <a:r>
              <a:rPr lang="en-US">
                <a:solidFill>
                  <a:schemeClr val="accent4">
                    <a:lumMod val="40000"/>
                    <a:lumOff val="60000"/>
                  </a:schemeClr>
                </a:solidFill>
              </a:rPr>
              <a:t>https://www.cdc.gov/pregnancy/zika/index.html</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3207489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4" name="Picture 3"/>
          <p:cNvPicPr>
            <a:picLocks noChangeAspect="1"/>
          </p:cNvPicPr>
          <p:nvPr/>
        </p:nvPicPr>
        <p:blipFill>
          <a:blip r:embed="rId3"/>
          <a:stretch>
            <a:fillRect/>
          </a:stretch>
        </p:blipFill>
        <p:spPr>
          <a:xfrm>
            <a:off x="1417179" y="57150"/>
            <a:ext cx="9454022" cy="6737350"/>
          </a:xfrm>
          <a:prstGeom prst="rect">
            <a:avLst/>
          </a:prstGeom>
        </p:spPr>
      </p:pic>
    </p:spTree>
    <p:extLst>
      <p:ext uri="{BB962C8B-B14F-4D97-AF65-F5344CB8AC3E}">
        <p14:creationId xmlns:p14="http://schemas.microsoft.com/office/powerpoint/2010/main" val="3063652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pic>
        <p:nvPicPr>
          <p:cNvPr id="5" name="Picture 4"/>
          <p:cNvPicPr>
            <a:picLocks noChangeAspect="1"/>
          </p:cNvPicPr>
          <p:nvPr/>
        </p:nvPicPr>
        <p:blipFill rotWithShape="1">
          <a:blip r:embed="rId3"/>
          <a:srcRect r="408"/>
          <a:stretch/>
        </p:blipFill>
        <p:spPr>
          <a:xfrm>
            <a:off x="1583246" y="117475"/>
            <a:ext cx="9293536" cy="6638925"/>
          </a:xfrm>
          <a:prstGeom prst="rect">
            <a:avLst/>
          </a:prstGeom>
        </p:spPr>
      </p:pic>
    </p:spTree>
    <p:extLst>
      <p:ext uri="{BB962C8B-B14F-4D97-AF65-F5344CB8AC3E}">
        <p14:creationId xmlns:p14="http://schemas.microsoft.com/office/powerpoint/2010/main" val="287193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a:t>
            </a:r>
          </a:p>
        </p:txBody>
      </p:sp>
      <p:sp>
        <p:nvSpPr>
          <p:cNvPr id="3" name="Content Placeholder 2"/>
          <p:cNvSpPr>
            <a:spLocks noGrp="1"/>
          </p:cNvSpPr>
          <p:nvPr>
            <p:ph sz="quarter" idx="13"/>
          </p:nvPr>
        </p:nvSpPr>
        <p:spPr/>
        <p:txBody>
          <a:bodyPr/>
          <a:lstStyle/>
          <a:p>
            <a:r>
              <a:rPr lang="en-US" dirty="0"/>
              <a:t> </a:t>
            </a:r>
            <a:r>
              <a:rPr lang="en-US" dirty="0" err="1"/>
              <a:t>Adebanjo</a:t>
            </a:r>
            <a:r>
              <a:rPr lang="en-US" dirty="0"/>
              <a:t> T, </a:t>
            </a:r>
            <a:r>
              <a:rPr lang="en-US" dirty="0" err="1"/>
              <a:t>Godfred</a:t>
            </a:r>
            <a:r>
              <a:rPr lang="en-US" dirty="0"/>
              <a:t>-Cato S, </a:t>
            </a:r>
            <a:r>
              <a:rPr lang="en-US" dirty="0" err="1"/>
              <a:t>Viens</a:t>
            </a:r>
            <a:r>
              <a:rPr lang="en-US" dirty="0"/>
              <a:t> L, et al. Update: Interim Guidance for the Diagnosis, Evaluation, and Management of Infants with Possible Congenital Zika Virus Infection — United States, October 2017. MMWR </a:t>
            </a:r>
            <a:r>
              <a:rPr lang="en-US" dirty="0" err="1"/>
              <a:t>Morb</a:t>
            </a:r>
            <a:r>
              <a:rPr lang="en-US" dirty="0"/>
              <a:t> Mortal </a:t>
            </a:r>
            <a:r>
              <a:rPr lang="en-US" dirty="0" err="1"/>
              <a:t>Wkly</a:t>
            </a:r>
            <a:r>
              <a:rPr lang="en-US" dirty="0"/>
              <a:t> Rep 2017;66:1089–1099. DOI: </a:t>
            </a:r>
            <a:r>
              <a:rPr lang="en-US" u="sng" dirty="0">
                <a:hlinkClick r:id="rId2"/>
              </a:rPr>
              <a:t>http://dx.doi.org/10.15585/mmwr.mm6641a1</a:t>
            </a:r>
            <a:r>
              <a:rPr lang="en-US" dirty="0"/>
              <a:t>.</a:t>
            </a:r>
          </a:p>
          <a:p>
            <a:r>
              <a:rPr lang="en-US" dirty="0"/>
              <a:t>DSHS Health Alert, August 24, 2017</a:t>
            </a:r>
          </a:p>
          <a:p>
            <a:r>
              <a:rPr lang="en-US" dirty="0"/>
              <a:t> Oduyebo T, </a:t>
            </a:r>
            <a:r>
              <a:rPr lang="en-US" dirty="0" err="1"/>
              <a:t>Polen</a:t>
            </a:r>
            <a:r>
              <a:rPr lang="en-US" dirty="0"/>
              <a:t> KD, </a:t>
            </a:r>
            <a:r>
              <a:rPr lang="en-US" dirty="0" err="1"/>
              <a:t>Walke</a:t>
            </a:r>
            <a:r>
              <a:rPr lang="en-US" dirty="0"/>
              <a:t> HT, et al. Update: Interim Guidance for Health Care Providers Caring for Pregnant Women with Possible Zika Virus Exposure — United States (Including U.S. Territories), July 2017. MMWR </a:t>
            </a:r>
            <a:r>
              <a:rPr lang="en-US" dirty="0" err="1"/>
              <a:t>Morb</a:t>
            </a:r>
            <a:r>
              <a:rPr lang="en-US" dirty="0"/>
              <a:t> Mortal </a:t>
            </a:r>
            <a:r>
              <a:rPr lang="en-US" dirty="0" err="1"/>
              <a:t>Wkly</a:t>
            </a:r>
            <a:r>
              <a:rPr lang="en-US" dirty="0"/>
              <a:t> Rep 2017;66:781-793. DOI: </a:t>
            </a:r>
            <a:r>
              <a:rPr lang="en-US" u="sng" dirty="0">
                <a:hlinkClick r:id="rId3"/>
              </a:rPr>
              <a:t>http://dx.doi.org/10.15585/mmwr.mm6629e1</a:t>
            </a:r>
            <a:r>
              <a:rPr lang="en-US" dirty="0"/>
              <a:t>.</a:t>
            </a:r>
          </a:p>
        </p:txBody>
      </p:sp>
    </p:spTree>
    <p:extLst>
      <p:ext uri="{BB962C8B-B14F-4D97-AF65-F5344CB8AC3E}">
        <p14:creationId xmlns:p14="http://schemas.microsoft.com/office/powerpoint/2010/main" val="3275066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9426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Screening Tool</a:t>
            </a:r>
          </a:p>
        </p:txBody>
      </p:sp>
      <p:pic>
        <p:nvPicPr>
          <p:cNvPr id="5" name="Content Placeholder 4"/>
          <p:cNvPicPr>
            <a:picLocks noGrp="1" noChangeAspect="1"/>
          </p:cNvPicPr>
          <p:nvPr>
            <p:ph sz="quarter" idx="13"/>
          </p:nvPr>
        </p:nvPicPr>
        <p:blipFill>
          <a:blip r:embed="rId3"/>
          <a:stretch>
            <a:fillRect/>
          </a:stretch>
        </p:blipFill>
        <p:spPr>
          <a:xfrm>
            <a:off x="3134275" y="1065091"/>
            <a:ext cx="6774351" cy="5284909"/>
          </a:xfrm>
          <a:prstGeom prst="rect">
            <a:avLst/>
          </a:prstGeom>
        </p:spPr>
      </p:pic>
      <p:sp>
        <p:nvSpPr>
          <p:cNvPr id="4" name="TextBox 3"/>
          <p:cNvSpPr txBox="1"/>
          <p:nvPr/>
        </p:nvSpPr>
        <p:spPr>
          <a:xfrm>
            <a:off x="927101" y="6350000"/>
            <a:ext cx="11188700" cy="369332"/>
          </a:xfrm>
          <a:prstGeom prst="rect">
            <a:avLst/>
          </a:prstGeom>
          <a:noFill/>
        </p:spPr>
        <p:txBody>
          <a:bodyPr wrap="square" rtlCol="0">
            <a:spAutoFit/>
          </a:bodyPr>
          <a:lstStyle/>
          <a:p>
            <a:r>
              <a:rPr lang="en-US" dirty="0">
                <a:solidFill>
                  <a:schemeClr val="bg1"/>
                </a:solidFill>
              </a:rPr>
              <a:t>https://www.cdc.gov/pregnancy/zika/testing-follow-up/documents/ZikaPreg_ScreeningTool.pdf</a:t>
            </a:r>
          </a:p>
        </p:txBody>
      </p:sp>
    </p:spTree>
    <p:extLst>
      <p:ext uri="{BB962C8B-B14F-4D97-AF65-F5344CB8AC3E}">
        <p14:creationId xmlns:p14="http://schemas.microsoft.com/office/powerpoint/2010/main" val="200399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Zika</a:t>
            </a:r>
            <a:r>
              <a:rPr lang="en-US" dirty="0"/>
              <a:t> Virus Laboratory Testing for Pregnant Women</a:t>
            </a:r>
          </a:p>
        </p:txBody>
      </p:sp>
      <p:sp>
        <p:nvSpPr>
          <p:cNvPr id="3" name="Content Placeholder 2"/>
          <p:cNvSpPr>
            <a:spLocks noGrp="1"/>
          </p:cNvSpPr>
          <p:nvPr>
            <p:ph sz="quarter" idx="13"/>
          </p:nvPr>
        </p:nvSpPr>
        <p:spPr/>
        <p:txBody>
          <a:bodyPr>
            <a:normAutofit fontScale="92500" lnSpcReduction="10000"/>
          </a:bodyPr>
          <a:lstStyle/>
          <a:p>
            <a:pPr marL="0" indent="0">
              <a:buNone/>
            </a:pPr>
            <a:r>
              <a:rPr lang="en-US" dirty="0"/>
              <a:t>Laboratory testing for </a:t>
            </a:r>
            <a:r>
              <a:rPr lang="en-US" dirty="0" err="1"/>
              <a:t>Zika</a:t>
            </a:r>
            <a:r>
              <a:rPr lang="en-US" dirty="0"/>
              <a:t> virus has a number of limitations:</a:t>
            </a:r>
          </a:p>
          <a:p>
            <a:pPr lvl="0"/>
            <a:r>
              <a:rPr lang="en-US" dirty="0" err="1"/>
              <a:t>Zika</a:t>
            </a:r>
            <a:r>
              <a:rPr lang="en-US" dirty="0"/>
              <a:t> virus RNA is only transiently present in body fluids; negative nucleic acid testing (NAT) does not rule out infection. </a:t>
            </a:r>
          </a:p>
          <a:p>
            <a:pPr lvl="0"/>
            <a:r>
              <a:rPr lang="en-US" dirty="0"/>
              <a:t>Serologic testing is affected by timing of sample collection: a negative immunoglobulin M (IgM) serologic test result does not rule out infection because the serum specimen might collect before the development of IgM antibodies, or after these antibodies wane. </a:t>
            </a:r>
          </a:p>
          <a:p>
            <a:pPr lvl="0"/>
            <a:r>
              <a:rPr lang="en-US" dirty="0"/>
              <a:t>Conversely, IgM antibod­ies might be detectable for months after the initial infection; for pregnant women, this can make it difficult to determine if infection occurred before or during a current pregnancy.</a:t>
            </a:r>
          </a:p>
          <a:p>
            <a:pPr marL="0" indent="0">
              <a:buNone/>
            </a:pPr>
            <a:endParaRPr lang="en-US" dirty="0"/>
          </a:p>
          <a:p>
            <a:pPr marL="0" indent="0">
              <a:buNone/>
            </a:pPr>
            <a:r>
              <a:rPr lang="en-US" dirty="0"/>
              <a:t>Cross-reactivity of the </a:t>
            </a:r>
            <a:r>
              <a:rPr lang="en-US" dirty="0" err="1"/>
              <a:t>Zika</a:t>
            </a:r>
            <a:r>
              <a:rPr lang="en-US" dirty="0"/>
              <a:t> virus IgM antibody tests with other </a:t>
            </a:r>
            <a:r>
              <a:rPr lang="en-US" dirty="0" err="1"/>
              <a:t>flaviviruses</a:t>
            </a:r>
            <a:r>
              <a:rPr lang="en-US" dirty="0"/>
              <a:t> can result in false-positive test result. </a:t>
            </a:r>
          </a:p>
        </p:txBody>
      </p:sp>
    </p:spTree>
    <p:extLst>
      <p:ext uri="{BB962C8B-B14F-4D97-AF65-F5344CB8AC3E}">
        <p14:creationId xmlns:p14="http://schemas.microsoft.com/office/powerpoint/2010/main" val="389147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a:t>Update: Interim Guidance for Health Care Providers Caring for Pregnant Women with Possible Zika Virus Exposure — United States (Including U.S. Territories), July 2017</a:t>
            </a:r>
          </a:p>
        </p:txBody>
      </p:sp>
      <p:sp>
        <p:nvSpPr>
          <p:cNvPr id="3" name="Content Placeholder 2"/>
          <p:cNvSpPr>
            <a:spLocks noGrp="1"/>
          </p:cNvSpPr>
          <p:nvPr>
            <p:ph sz="quarter" idx="13"/>
          </p:nvPr>
        </p:nvSpPr>
        <p:spPr/>
        <p:txBody>
          <a:bodyPr>
            <a:normAutofit/>
          </a:bodyPr>
          <a:lstStyle/>
          <a:p>
            <a:pPr marL="0" indent="0">
              <a:buNone/>
            </a:pPr>
            <a:r>
              <a:rPr lang="en-US" dirty="0"/>
              <a:t>CDC has updated the interim guidance in response to:</a:t>
            </a:r>
          </a:p>
          <a:p>
            <a:pPr marL="0" indent="0">
              <a:buNone/>
            </a:pPr>
            <a:endParaRPr lang="en-US" dirty="0"/>
          </a:p>
          <a:p>
            <a:pPr marL="0" indent="0">
              <a:buNone/>
            </a:pPr>
            <a:endParaRPr lang="en-US" dirty="0"/>
          </a:p>
          <a:p>
            <a:r>
              <a:rPr lang="en-US" dirty="0"/>
              <a:t>declining prevalence of Zika virus disease</a:t>
            </a:r>
          </a:p>
          <a:p>
            <a:endParaRPr lang="en-US" dirty="0"/>
          </a:p>
          <a:p>
            <a:endParaRPr lang="en-US" dirty="0"/>
          </a:p>
          <a:p>
            <a:r>
              <a:rPr lang="en-US" dirty="0"/>
              <a:t>emerging evidence indicating prolonged detection of Zika virus immunoglobulin M (IgM) antibodies</a:t>
            </a:r>
          </a:p>
          <a:p>
            <a:endParaRPr lang="en-US" dirty="0"/>
          </a:p>
          <a:p>
            <a:pPr marL="0" indent="0">
              <a:lnSpc>
                <a:spcPct val="100000"/>
              </a:lnSpc>
              <a:spcBef>
                <a:spcPts val="0"/>
              </a:spcBef>
              <a:buNone/>
              <a:defRPr/>
            </a:pPr>
            <a:endParaRPr lang="en-US" dirty="0"/>
          </a:p>
          <a:p>
            <a:pPr marL="0" indent="0">
              <a:buNone/>
            </a:pPr>
            <a:endParaRPr lang="en-US" dirty="0"/>
          </a:p>
        </p:txBody>
      </p:sp>
      <p:sp>
        <p:nvSpPr>
          <p:cNvPr id="4" name="TextBox 3"/>
          <p:cNvSpPr txBox="1"/>
          <p:nvPr/>
        </p:nvSpPr>
        <p:spPr>
          <a:xfrm>
            <a:off x="98854" y="5607601"/>
            <a:ext cx="12278497" cy="1200329"/>
          </a:xfrm>
          <a:prstGeom prst="rect">
            <a:avLst/>
          </a:prstGeom>
          <a:noFill/>
        </p:spPr>
        <p:txBody>
          <a:bodyPr wrap="square" rtlCol="0">
            <a:spAutoFit/>
          </a:bodyPr>
          <a:lstStyle/>
          <a:p>
            <a:r>
              <a:rPr lang="en-US" dirty="0">
                <a:solidFill>
                  <a:schemeClr val="accent4">
                    <a:lumMod val="40000"/>
                    <a:lumOff val="60000"/>
                  </a:schemeClr>
                </a:solidFill>
              </a:rPr>
              <a:t> Oduyebo T, </a:t>
            </a:r>
            <a:r>
              <a:rPr lang="en-US" dirty="0" err="1">
                <a:solidFill>
                  <a:schemeClr val="accent4">
                    <a:lumMod val="40000"/>
                    <a:lumOff val="60000"/>
                  </a:schemeClr>
                </a:solidFill>
              </a:rPr>
              <a:t>Polen</a:t>
            </a:r>
            <a:r>
              <a:rPr lang="en-US" dirty="0">
                <a:solidFill>
                  <a:schemeClr val="accent4">
                    <a:lumMod val="40000"/>
                    <a:lumOff val="60000"/>
                  </a:schemeClr>
                </a:solidFill>
              </a:rPr>
              <a:t> KD, </a:t>
            </a:r>
            <a:r>
              <a:rPr lang="en-US" dirty="0" err="1">
                <a:solidFill>
                  <a:schemeClr val="accent4">
                    <a:lumMod val="40000"/>
                    <a:lumOff val="60000"/>
                  </a:schemeClr>
                </a:solidFill>
              </a:rPr>
              <a:t>Walke</a:t>
            </a:r>
            <a:r>
              <a:rPr lang="en-US" dirty="0">
                <a:solidFill>
                  <a:schemeClr val="accent4">
                    <a:lumMod val="40000"/>
                    <a:lumOff val="60000"/>
                  </a:schemeClr>
                </a:solidFill>
              </a:rPr>
              <a:t> HT, et al. Update: Interim Guidance for Health Care Providers Caring for Pregnant Women with Possible Zika Virus Exposure — United States (Including U.S. Territories), July 2017. MMWR </a:t>
            </a:r>
            <a:r>
              <a:rPr lang="en-US" dirty="0" err="1">
                <a:solidFill>
                  <a:schemeClr val="accent4">
                    <a:lumMod val="40000"/>
                    <a:lumOff val="60000"/>
                  </a:schemeClr>
                </a:solidFill>
              </a:rPr>
              <a:t>Morb</a:t>
            </a:r>
            <a:r>
              <a:rPr lang="en-US" dirty="0">
                <a:solidFill>
                  <a:schemeClr val="accent4">
                    <a:lumMod val="40000"/>
                    <a:lumOff val="60000"/>
                  </a:schemeClr>
                </a:solidFill>
              </a:rPr>
              <a:t> Mortal </a:t>
            </a:r>
            <a:r>
              <a:rPr lang="en-US" dirty="0" err="1">
                <a:solidFill>
                  <a:schemeClr val="accent4">
                    <a:lumMod val="40000"/>
                    <a:lumOff val="60000"/>
                  </a:schemeClr>
                </a:solidFill>
              </a:rPr>
              <a:t>Wkly</a:t>
            </a:r>
            <a:r>
              <a:rPr lang="en-US" dirty="0">
                <a:solidFill>
                  <a:schemeClr val="accent4">
                    <a:lumMod val="40000"/>
                    <a:lumOff val="60000"/>
                  </a:schemeClr>
                </a:solidFill>
              </a:rPr>
              <a:t> Rep 2017;66:781-793. DOI: </a:t>
            </a:r>
            <a:r>
              <a:rPr lang="en-US" u="sng" dirty="0">
                <a:solidFill>
                  <a:schemeClr val="accent4">
                    <a:lumMod val="40000"/>
                    <a:lumOff val="60000"/>
                  </a:schemeClr>
                </a:solidFill>
                <a:hlinkClick r:id="rId3"/>
              </a:rPr>
              <a:t>http://dx.doi.org/10.15585/mmwr.mm6629e1</a:t>
            </a:r>
            <a:r>
              <a:rPr lang="en-US" dirty="0">
                <a:solidFill>
                  <a:schemeClr val="accent4">
                    <a:lumMod val="40000"/>
                    <a:lumOff val="60000"/>
                  </a:schemeClr>
                </a:solidFill>
              </a:rPr>
              <a:t>.</a:t>
            </a:r>
            <a:endParaRPr lang="en-US" sz="1800" kern="1200" dirty="0">
              <a:solidFill>
                <a:schemeClr val="accent4">
                  <a:lumMod val="40000"/>
                  <a:lumOff val="60000"/>
                </a:schemeClr>
              </a:solidFill>
            </a:endParaRPr>
          </a:p>
        </p:txBody>
      </p:sp>
    </p:spTree>
    <p:extLst>
      <p:ext uri="{BB962C8B-B14F-4D97-AF65-F5344CB8AC3E}">
        <p14:creationId xmlns:p14="http://schemas.microsoft.com/office/powerpoint/2010/main" val="392662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a:t>Update: Interim Guidance for Health Care Providers Caring for Pregnant Women with Possible Zika Virus Exposure — United States (Including U.S. Territories), July 2017</a:t>
            </a:r>
          </a:p>
        </p:txBody>
      </p:sp>
      <p:sp>
        <p:nvSpPr>
          <p:cNvPr id="3" name="Content Placeholder 2"/>
          <p:cNvSpPr>
            <a:spLocks noGrp="1"/>
          </p:cNvSpPr>
          <p:nvPr>
            <p:ph sz="quarter" idx="13"/>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285750" indent="-285750">
              <a:lnSpc>
                <a:spcPct val="100000"/>
              </a:lnSpc>
              <a:spcBef>
                <a:spcPts val="0"/>
              </a:spcBef>
              <a:defRPr/>
            </a:pPr>
            <a:endParaRPr lang="en-US" dirty="0"/>
          </a:p>
          <a:p>
            <a:pPr marL="0" indent="0">
              <a:lnSpc>
                <a:spcPct val="100000"/>
              </a:lnSpc>
              <a:spcBef>
                <a:spcPts val="0"/>
              </a:spcBef>
              <a:buNone/>
              <a:defRPr/>
            </a:pPr>
            <a:r>
              <a:rPr lang="en-US" dirty="0"/>
              <a:t>The guidance emphasizes a shared decision-making model for testing and screening pregnant women</a:t>
            </a:r>
          </a:p>
          <a:p>
            <a:pPr marL="0" indent="0">
              <a:buNone/>
            </a:pPr>
            <a:endParaRPr lang="en-US" dirty="0"/>
          </a:p>
        </p:txBody>
      </p:sp>
      <p:sp>
        <p:nvSpPr>
          <p:cNvPr id="5" name="TextBox 4"/>
          <p:cNvSpPr txBox="1"/>
          <p:nvPr/>
        </p:nvSpPr>
        <p:spPr>
          <a:xfrm>
            <a:off x="9920671" y="6155493"/>
            <a:ext cx="7452927" cy="369332"/>
          </a:xfrm>
          <a:prstGeom prst="rect">
            <a:avLst/>
          </a:prstGeom>
          <a:noFill/>
        </p:spPr>
        <p:txBody>
          <a:bodyPr wrap="square" rtlCol="0">
            <a:spAutoFit/>
          </a:bodyPr>
          <a:lstStyle/>
          <a:p>
            <a:r>
              <a:rPr lang="en-US" dirty="0">
                <a:solidFill>
                  <a:schemeClr val="accent4">
                    <a:lumMod val="40000"/>
                    <a:lumOff val="60000"/>
                  </a:schemeClr>
                </a:solidFill>
              </a:rPr>
              <a:t>Oduyebo et. al.</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224885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a:t>Update: Interim Guidance for Health Care Providers Caring for Pregnant Women with Possible Zika Virus Exposure — United States (Including U.S. Territories), July 2017</a:t>
            </a:r>
          </a:p>
        </p:txBody>
      </p:sp>
      <p:sp>
        <p:nvSpPr>
          <p:cNvPr id="3" name="Content Placeholder 2"/>
          <p:cNvSpPr>
            <a:spLocks noGrp="1"/>
          </p:cNvSpPr>
          <p:nvPr>
            <p:ph sz="quarter" idx="13"/>
          </p:nvPr>
        </p:nvSpPr>
        <p:spPr/>
        <p:txBody>
          <a:bodyPr>
            <a:normAutofit fontScale="92500" lnSpcReduction="10000"/>
          </a:bodyPr>
          <a:lstStyle/>
          <a:p>
            <a:pPr marL="0" indent="0">
              <a:buNone/>
            </a:pPr>
            <a:r>
              <a:rPr lang="en-US" dirty="0"/>
              <a:t>Key recommendations include the following:</a:t>
            </a:r>
          </a:p>
          <a:p>
            <a:r>
              <a:rPr lang="en-US" b="1" dirty="0"/>
              <a:t>All pregnant women in the United States and U.S. territories should be asked about possible Zika virus exposure </a:t>
            </a:r>
            <a:r>
              <a:rPr lang="en-US" b="1" i="1" dirty="0"/>
              <a:t>before</a:t>
            </a:r>
            <a:r>
              <a:rPr lang="en-US" b="1" dirty="0"/>
              <a:t> and </a:t>
            </a:r>
            <a:r>
              <a:rPr lang="en-US" b="1" i="1" dirty="0"/>
              <a:t>during</a:t>
            </a:r>
            <a:r>
              <a:rPr lang="en-US" b="1" dirty="0"/>
              <a:t> the current pregnancy, at every prenatal care visit</a:t>
            </a:r>
            <a:endParaRPr lang="en-US" dirty="0"/>
          </a:p>
          <a:p>
            <a:r>
              <a:rPr lang="en-US" b="1" dirty="0"/>
              <a:t>Pregnant women with recent possible Zika virus exposure and </a:t>
            </a:r>
            <a:r>
              <a:rPr lang="en-US" b="1" dirty="0" err="1"/>
              <a:t>symptoms</a:t>
            </a:r>
            <a:r>
              <a:rPr lang="en-US" baseline="30000" dirty="0" err="1"/>
              <a:t>†</a:t>
            </a:r>
            <a:r>
              <a:rPr lang="en-US" b="1" dirty="0" err="1"/>
              <a:t>of</a:t>
            </a:r>
            <a:r>
              <a:rPr lang="en-US" b="1" dirty="0"/>
              <a:t> Zika virus disease should be tested to diagnose the cause of their symptoms</a:t>
            </a:r>
            <a:endParaRPr lang="en-US" dirty="0"/>
          </a:p>
          <a:p>
            <a:r>
              <a:rPr lang="en-US" b="1" dirty="0"/>
              <a:t>Asymptomatic pregnant women </a:t>
            </a:r>
            <a:r>
              <a:rPr lang="en-US" b="1" i="1" dirty="0"/>
              <a:t>with ongoing</a:t>
            </a:r>
            <a:r>
              <a:rPr lang="en-US" b="1" dirty="0"/>
              <a:t> possible Zika virus </a:t>
            </a:r>
            <a:r>
              <a:rPr lang="en-US" b="1" dirty="0" err="1"/>
              <a:t>exposure</a:t>
            </a:r>
            <a:r>
              <a:rPr lang="en-US" baseline="30000" dirty="0" err="1"/>
              <a:t>§</a:t>
            </a:r>
            <a:r>
              <a:rPr lang="en-US" b="1" dirty="0" err="1"/>
              <a:t>should</a:t>
            </a:r>
            <a:r>
              <a:rPr lang="en-US" b="1" dirty="0"/>
              <a:t> be offered Zika virus NAT testing three times during pregnancy</a:t>
            </a:r>
            <a:endParaRPr lang="en-US" dirty="0"/>
          </a:p>
          <a:p>
            <a:r>
              <a:rPr lang="en-US" b="1" dirty="0"/>
              <a:t>Asymptomatic pregnant women who have recent</a:t>
            </a:r>
            <a:r>
              <a:rPr lang="en-US" b="1" baseline="30000" dirty="0"/>
              <a:t>¶</a:t>
            </a:r>
            <a:r>
              <a:rPr lang="en-US" dirty="0"/>
              <a:t> </a:t>
            </a:r>
            <a:r>
              <a:rPr lang="en-US" b="1" dirty="0"/>
              <a:t>possible Zika virus exposure (i.e., through travel or sexual exposure) but </a:t>
            </a:r>
            <a:r>
              <a:rPr lang="en-US" b="1" i="1" dirty="0"/>
              <a:t>without ongoing</a:t>
            </a:r>
            <a:r>
              <a:rPr lang="en-US" b="1" dirty="0"/>
              <a:t> possible exposure are not routinely recommended to have Zika virus testing</a:t>
            </a:r>
            <a:endParaRPr lang="en-US" dirty="0"/>
          </a:p>
          <a:p>
            <a:pPr marL="0" indent="0">
              <a:buNone/>
            </a:pPr>
            <a:endParaRPr lang="en-US" dirty="0"/>
          </a:p>
        </p:txBody>
      </p:sp>
      <p:sp>
        <p:nvSpPr>
          <p:cNvPr id="5" name="TextBox 4"/>
          <p:cNvSpPr txBox="1"/>
          <p:nvPr/>
        </p:nvSpPr>
        <p:spPr>
          <a:xfrm>
            <a:off x="9920671" y="6155493"/>
            <a:ext cx="7452927" cy="369332"/>
          </a:xfrm>
          <a:prstGeom prst="rect">
            <a:avLst/>
          </a:prstGeom>
          <a:noFill/>
        </p:spPr>
        <p:txBody>
          <a:bodyPr wrap="square" rtlCol="0">
            <a:spAutoFit/>
          </a:bodyPr>
          <a:lstStyle/>
          <a:p>
            <a:r>
              <a:rPr lang="en-US" dirty="0">
                <a:solidFill>
                  <a:schemeClr val="accent4">
                    <a:lumMod val="40000"/>
                    <a:lumOff val="60000"/>
                  </a:schemeClr>
                </a:solidFill>
              </a:rPr>
              <a:t>Oduyebo et. al.</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119143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a:t>Update: Interim Guidance for Health Care Providers Caring for Pregnant Women with Possible Zika Virus Exposure — United States (Including U.S. Territories), July 2017</a:t>
            </a:r>
          </a:p>
        </p:txBody>
      </p:sp>
      <p:sp>
        <p:nvSpPr>
          <p:cNvPr id="3" name="Content Placeholder 2"/>
          <p:cNvSpPr>
            <a:spLocks noGrp="1"/>
          </p:cNvSpPr>
          <p:nvPr>
            <p:ph sz="quarter" idx="13"/>
          </p:nvPr>
        </p:nvSpPr>
        <p:spPr/>
        <p:txBody>
          <a:bodyPr>
            <a:normAutofit/>
          </a:bodyPr>
          <a:lstStyle/>
          <a:p>
            <a:pPr marL="0" indent="0">
              <a:buNone/>
            </a:pPr>
            <a:r>
              <a:rPr lang="en-US" dirty="0"/>
              <a:t>Key recommendations include the following:</a:t>
            </a:r>
          </a:p>
          <a:p>
            <a:r>
              <a:rPr lang="en-US" b="1" dirty="0"/>
              <a:t>Pregnant women who have recent possible Zika virus exposure and who have a fetus with prenatal ultrasound findings consistent with congenital Zika virus syndrome should receive Zika virus testing to assist in establishing the etiology of the birth defects</a:t>
            </a:r>
            <a:endParaRPr lang="en-US" dirty="0"/>
          </a:p>
          <a:p>
            <a:r>
              <a:rPr lang="en-US" b="1" dirty="0"/>
              <a:t>The comprehensive approach to testing placental and fetal tissues has been updated</a:t>
            </a:r>
            <a:endParaRPr lang="en-US" dirty="0"/>
          </a:p>
          <a:p>
            <a:r>
              <a:rPr lang="en-US" b="1" dirty="0"/>
              <a:t>Zika virus IgM testing as part of preconception counseling to establish baseline IgM results for </a:t>
            </a:r>
            <a:r>
              <a:rPr lang="en-US" b="1" dirty="0" err="1"/>
              <a:t>nonpregnant</a:t>
            </a:r>
            <a:r>
              <a:rPr lang="en-US" b="1" dirty="0"/>
              <a:t> women </a:t>
            </a:r>
            <a:r>
              <a:rPr lang="en-US" b="1" i="1" dirty="0"/>
              <a:t>with ongoing</a:t>
            </a:r>
            <a:r>
              <a:rPr lang="en-US" b="1" dirty="0"/>
              <a:t> possible Zika virus exposure is not warranted</a:t>
            </a:r>
            <a:endParaRPr lang="en-US" dirty="0"/>
          </a:p>
          <a:p>
            <a:pPr marL="0" indent="0">
              <a:buNone/>
            </a:pPr>
            <a:endParaRPr lang="en-US" dirty="0"/>
          </a:p>
        </p:txBody>
      </p:sp>
      <p:sp>
        <p:nvSpPr>
          <p:cNvPr id="4" name="TextBox 3"/>
          <p:cNvSpPr txBox="1"/>
          <p:nvPr/>
        </p:nvSpPr>
        <p:spPr>
          <a:xfrm>
            <a:off x="9920671" y="6155493"/>
            <a:ext cx="7452927" cy="369332"/>
          </a:xfrm>
          <a:prstGeom prst="rect">
            <a:avLst/>
          </a:prstGeom>
          <a:noFill/>
        </p:spPr>
        <p:txBody>
          <a:bodyPr wrap="square" rtlCol="0">
            <a:spAutoFit/>
          </a:bodyPr>
          <a:lstStyle/>
          <a:p>
            <a:r>
              <a:rPr lang="en-US" dirty="0">
                <a:solidFill>
                  <a:schemeClr val="accent4">
                    <a:lumMod val="40000"/>
                    <a:lumOff val="60000"/>
                  </a:schemeClr>
                </a:solidFill>
              </a:rPr>
              <a:t>Oduyebo et. al.</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1621599417"/>
      </p:ext>
    </p:extLst>
  </p:cSld>
  <p:clrMapOvr>
    <a:masterClrMapping/>
  </p:clrMapOvr>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16x9" id="{2281CF85-0B55-43B4-A180-7A7F6E271A69}" vid="{5DE0D6BC-FC03-48D2-9B94-BDE3C0005539}"/>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16x9" id="{2281CF85-0B55-43B4-A180-7A7F6E271A69}" vid="{67EDC2A6-1984-4C10-B262-F99E274B697F}"/>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DSHS-External-Presentation-16x9</Template>
  <TotalTime>482</TotalTime>
  <Words>1851</Words>
  <Application>Microsoft Office PowerPoint</Application>
  <PresentationFormat>Widescreen</PresentationFormat>
  <Paragraphs>238</Paragraphs>
  <Slides>33</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Lato</vt:lpstr>
      <vt:lpstr>Rockwell</vt:lpstr>
      <vt:lpstr>Verdana</vt:lpstr>
      <vt:lpstr>Dark Room</vt:lpstr>
      <vt:lpstr>Bright Room</vt:lpstr>
      <vt:lpstr>Implementing CDC Guidelines in Texas</vt:lpstr>
      <vt:lpstr>Objectives</vt:lpstr>
      <vt:lpstr>Zika Virus Laboratory Testing for Pregnant Women</vt:lpstr>
      <vt:lpstr>CDC Screening Tool</vt:lpstr>
      <vt:lpstr>Zika Virus Laboratory Testing for Pregnant Women</vt:lpstr>
      <vt:lpstr>Update: Interim Guidance for Health Care Providers Caring for Pregnant Women with Possible Zika Virus Exposure — United States (Including U.S. Territories), July 2017</vt:lpstr>
      <vt:lpstr>Update: Interim Guidance for Health Care Providers Caring for Pregnant Women with Possible Zika Virus Exposure — United States (Including U.S. Territories), July 2017</vt:lpstr>
      <vt:lpstr>Update: Interim Guidance for Health Care Providers Caring for Pregnant Women with Possible Zika Virus Exposure — United States (Including U.S. Territories), July 2017</vt:lpstr>
      <vt:lpstr>Update: Interim Guidance for Health Care Providers Caring for Pregnant Women with Possible Zika Virus Exposure — United States (Including U.S. Territories), July 2017</vt:lpstr>
      <vt:lpstr>Prenatal Management of Pregnant Women with Laboratory Evidence of Zika</vt:lpstr>
      <vt:lpstr>Testing Pregnant Women in South Texas </vt:lpstr>
      <vt:lpstr>Testing Pregnant Women in South Texas </vt:lpstr>
      <vt:lpstr>Testing Pregnant Women in South Texas </vt:lpstr>
      <vt:lpstr>Revised Statewide Testing Guidelines</vt:lpstr>
      <vt:lpstr>Update: Interim Guidance for the Diagnosis, Evaluation, and Management of Infants with Possible Congenital Zika Virus Infection — United States, October 2017</vt:lpstr>
      <vt:lpstr>Congenital Zika Syndrome</vt:lpstr>
      <vt:lpstr>Laboratory Testing of Newborns born to Mothers with Potential Exposure to Zika</vt:lpstr>
      <vt:lpstr>Laboratory Testing of Newborns born to Mothers with Potential Exposure to Zika</vt:lpstr>
      <vt:lpstr>PowerPoint Presentation</vt:lpstr>
      <vt:lpstr>Testing Newborns of Mothers with Potential Exposure to Zika</vt:lpstr>
      <vt:lpstr>Standard evaluation recommended at birth and during each well visit for all infants with possible congenital Zika virus exposure during pregnancy — United States, October 2017</vt:lpstr>
      <vt:lpstr>Evaluation and Management of Infants with Clinical Findings consistent with Congenital Zika Virus Syndrome</vt:lpstr>
      <vt:lpstr>Evaluation and Management of Infants with Clinical Findings consistent with Congenital Zika Virus Syndrome</vt:lpstr>
      <vt:lpstr>Evaluation and Management of Infants without Clinical Findings consistent with Congenital Zika Syndrome and with Laboratory Evidence of Zika Virus Infection</vt:lpstr>
      <vt:lpstr>Evaluation and Management of Infants without Clinical Findings consistent with Congenital Zika Syndrome born to mothers without laboratory evidence of possible Zika virus infection during pregnancy </vt:lpstr>
      <vt:lpstr>Management of Newborns of Mothers with Potential Exposure to Zika</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CDC Guidelines in Texas</dc:title>
  <dc:creator>Jew,Rachel (DSHS)</dc:creator>
  <cp:lastModifiedBy>Hall,Manda (DSHS)</cp:lastModifiedBy>
  <cp:revision>47</cp:revision>
  <dcterms:created xsi:type="dcterms:W3CDTF">2018-01-21T01:06:34Z</dcterms:created>
  <dcterms:modified xsi:type="dcterms:W3CDTF">2018-01-21T23:42:27Z</dcterms:modified>
</cp:coreProperties>
</file>