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18"/>
  </p:notesMasterIdLst>
  <p:handoutMasterIdLst>
    <p:handoutMasterId r:id="rId19"/>
  </p:handoutMasterIdLst>
  <p:sldIdLst>
    <p:sldId id="381" r:id="rId2"/>
    <p:sldId id="383" r:id="rId3"/>
    <p:sldId id="387" r:id="rId4"/>
    <p:sldId id="389" r:id="rId5"/>
    <p:sldId id="401" r:id="rId6"/>
    <p:sldId id="400" r:id="rId7"/>
    <p:sldId id="396" r:id="rId8"/>
    <p:sldId id="394" r:id="rId9"/>
    <p:sldId id="390" r:id="rId10"/>
    <p:sldId id="402" r:id="rId11"/>
    <p:sldId id="407" r:id="rId12"/>
    <p:sldId id="419" r:id="rId13"/>
    <p:sldId id="413" r:id="rId14"/>
    <p:sldId id="261" r:id="rId15"/>
    <p:sldId id="416" r:id="rId16"/>
    <p:sldId id="354" r:id="rId17"/>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0" userDrawn="1">
          <p15:clr>
            <a:srgbClr val="A4A3A4"/>
          </p15:clr>
        </p15:guide>
        <p15:guide id="2" pos="5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penheimer, Daniel" initials="OD" lastIdx="2" clrIdx="0">
    <p:extLst>
      <p:ext uri="{19B8F6BF-5375-455C-9EA6-DF929625EA0E}">
        <p15:presenceInfo xmlns:p15="http://schemas.microsoft.com/office/powerpoint/2012/main" userId="S::doppenheimer@utsystem.edu::749eb1b0-b208-476f-9b7c-120f85d35c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494"/>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1278" autoAdjust="0"/>
  </p:normalViewPr>
  <p:slideViewPr>
    <p:cSldViewPr snapToGrid="0">
      <p:cViewPr varScale="1">
        <p:scale>
          <a:sx n="119" d="100"/>
          <a:sy n="119" d="100"/>
        </p:scale>
        <p:origin x="896" y="184"/>
      </p:cViewPr>
      <p:guideLst>
        <p:guide orient="horz" pos="480"/>
        <p:guide pos="50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107EA85C-E189-4BC9-B342-E72307127998}" type="datetimeFigureOut">
              <a:rPr lang="en-US" smtClean="0"/>
              <a:t>2/8/19</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AB36602E-79F7-4BEE-9DD8-2FBE1F8C9668}" type="slidenum">
              <a:rPr lang="en-US" smtClean="0"/>
              <a:t>‹#›</a:t>
            </a:fld>
            <a:endParaRPr lang="en-US"/>
          </a:p>
        </p:txBody>
      </p:sp>
    </p:spTree>
    <p:extLst>
      <p:ext uri="{BB962C8B-B14F-4D97-AF65-F5344CB8AC3E}">
        <p14:creationId xmlns:p14="http://schemas.microsoft.com/office/powerpoint/2010/main" val="2637124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DFCF6E76-BC24-47D1-85B3-EE0AD082B875}" type="datetimeFigureOut">
              <a:rPr lang="en-US" smtClean="0"/>
              <a:t>2/8/19</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2A519B31-0220-4E41-A907-BD06961FAC12}" type="slidenum">
              <a:rPr lang="en-US" smtClean="0"/>
              <a:t>‹#›</a:t>
            </a:fld>
            <a:endParaRPr lang="en-US"/>
          </a:p>
        </p:txBody>
      </p:sp>
    </p:spTree>
    <p:extLst>
      <p:ext uri="{BB962C8B-B14F-4D97-AF65-F5344CB8AC3E}">
        <p14:creationId xmlns:p14="http://schemas.microsoft.com/office/powerpoint/2010/main" val="177673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t>
            </a:r>
            <a:r>
              <a:rPr lang="en-US" baseline="0" dirty="0"/>
              <a:t> My name is Ella Puga, and I’m here to talk to you about the Texas Collaborative for Healthy Mothers </a:t>
            </a:r>
            <a:r>
              <a:rPr lang="en-US" baseline="0"/>
              <a:t>and Babies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35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This slide</a:t>
            </a:r>
            <a:r>
              <a:rPr lang="en-US" baseline="0" dirty="0"/>
              <a:t> shows the goals of the collaborative.  </a:t>
            </a:r>
            <a:r>
              <a:rPr lang="en-US" dirty="0"/>
              <a:t>TCHMB focuses on both</a:t>
            </a:r>
            <a:r>
              <a:rPr lang="en-US" baseline="0" dirty="0"/>
              <a:t> maternal and neonatal health outcomes.  It aims to reduce negative health outcomes and increase positive health outcomes.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963D6-6940-424E-BEF4-81A2B07CE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566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thank all of you for your attention.  I’m happy to </a:t>
            </a:r>
            <a:r>
              <a:rPr lang="en-US" baseline="0"/>
              <a:t>take questions now.  </a:t>
            </a:r>
            <a:endParaRPr lang="en-US" baseline="0" dirty="0"/>
          </a:p>
        </p:txBody>
      </p:sp>
      <p:sp>
        <p:nvSpPr>
          <p:cNvPr id="4" name="Slide Number Placeholder 3"/>
          <p:cNvSpPr>
            <a:spLocks noGrp="1"/>
          </p:cNvSpPr>
          <p:nvPr>
            <p:ph type="sldNum" sz="quarter" idx="10"/>
          </p:nvPr>
        </p:nvSpPr>
        <p:spPr/>
        <p:txBody>
          <a:bodyPr/>
          <a:lstStyle/>
          <a:p>
            <a:fld id="{2A519B31-0220-4E41-A907-BD06961FAC12}" type="slidenum">
              <a:rPr lang="en-US" smtClean="0"/>
              <a:t>16</a:t>
            </a:fld>
            <a:endParaRPr lang="en-US"/>
          </a:p>
        </p:txBody>
      </p:sp>
    </p:spTree>
    <p:extLst>
      <p:ext uri="{BB962C8B-B14F-4D97-AF65-F5344CB8AC3E}">
        <p14:creationId xmlns:p14="http://schemas.microsoft.com/office/powerpoint/2010/main" val="339436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Preterm</a:t>
            </a:r>
            <a:r>
              <a:rPr lang="en-US" baseline="0" dirty="0"/>
              <a:t> birth is another persistent public health issue in the US.  According to the March of Dimes, in 2015, CDC NCHS data for the country showed that the preterm birth rate increased, and I quote: “</a:t>
            </a:r>
            <a:r>
              <a:rPr lang="en-US" sz="1200" b="0" i="0" kern="1200" dirty="0">
                <a:solidFill>
                  <a:schemeClr val="tx1"/>
                </a:solidFill>
                <a:effectLst/>
                <a:latin typeface="+mn-lt"/>
                <a:ea typeface="+mn-ea"/>
                <a:cs typeface="+mn-cs"/>
              </a:rPr>
              <a:t>amidst widening differences in prematurity rates across different races and ethnicities.”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04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a:t>
            </a:r>
            <a:r>
              <a:rPr lang="en-US" baseline="0" dirty="0"/>
              <a:t>years after the HTB initiative started, its leaders decided to transform the HTB Expert Panel into a state perinatal quality collaborative for Texas.   Thus TCHMB was born. </a:t>
            </a:r>
          </a:p>
          <a:p>
            <a:endParaRPr lang="en-US" baseline="0" dirty="0"/>
          </a:p>
          <a:p>
            <a:r>
              <a:rPr lang="en-US" baseline="0" dirty="0"/>
              <a:t>Two years after that, DSHS then contracted with UT to support TCHMB.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05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a:t>
            </a:r>
            <a:r>
              <a:rPr lang="en-US" baseline="0" dirty="0"/>
              <a:t> of TCHMB is that: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78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a:t>
            </a:r>
            <a:r>
              <a:rPr lang="en-US" baseline="0" dirty="0"/>
              <a:t> of TCHMB is that: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9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vision</a:t>
            </a:r>
            <a:r>
              <a:rPr lang="en-US" baseline="0" dirty="0"/>
              <a:t> of TCHMB is that: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55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a:t>
            </a:r>
            <a:r>
              <a:rPr lang="en-US" baseline="0" dirty="0"/>
              <a:t>, the TCHMB Executive Committee consists of 11 members with at least six vacancies.  The call for applications for these vacancies is open through Friday, January 20.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19B31-0220-4E41-A907-BD06961FAC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39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There are two teams</a:t>
            </a:r>
            <a:r>
              <a:rPr lang="en-US" baseline="0" dirty="0"/>
              <a:t> working to support TCHMB at DSHS and UT, and they are listed here.  </a:t>
            </a:r>
            <a:r>
              <a:rPr lang="en-US" dirty="0"/>
              <a:t>DSHS and UT teams meet monthly as a group</a:t>
            </a:r>
            <a:r>
              <a:rPr lang="en-US" baseline="0" dirty="0"/>
              <a:t> to plan TCHMB activities.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963D6-6940-424E-BEF4-81A2B07CE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068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r>
              <a:rPr lang="en-US" dirty="0"/>
              <a:t>This slide</a:t>
            </a:r>
            <a:r>
              <a:rPr lang="en-US" baseline="0" dirty="0"/>
              <a:t> shows the goals of the collaborative.  </a:t>
            </a:r>
            <a:r>
              <a:rPr lang="en-US" dirty="0"/>
              <a:t>TCHMB focuses on both</a:t>
            </a:r>
            <a:r>
              <a:rPr lang="en-US" baseline="0" dirty="0"/>
              <a:t> maternal and neonatal health outcomes.  It aims to reduce negative health outcomes and increase positive health outcomes.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963D6-6940-424E-BEF4-81A2B07CEE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23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035937-D7B9-446F-A2C6-1E59464F930D}" type="datetimeFigureOut">
              <a:rPr lang="en-US" smtClean="0">
                <a:solidFill>
                  <a:prstClr val="black">
                    <a:tint val="75000"/>
                  </a:prstClr>
                </a:solidFill>
              </a:rPr>
              <a:pPr/>
              <a:t>2/8/19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2330E27-53AF-46F2-BDDF-67EBA6A8A9B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9044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1EB61D-E3EE-4BBC-AE9E-671A1323119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7794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99C30584-81C1-4CC9-BFB3-7542D451B41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933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747966"/>
            <a:ext cx="10363200" cy="1362075"/>
          </a:xfrm>
        </p:spPr>
        <p:txBody>
          <a:bodyPr anchor="ctr" anchorCtr="0"/>
          <a:lstStyle>
            <a:lvl1pPr algn="ctr">
              <a:defRPr sz="4000" b="0" cap="none"/>
            </a:lvl1pPr>
          </a:lstStyle>
          <a:p>
            <a:r>
              <a:rPr lang="en-US" dirty="0"/>
              <a:t>Click to edit master title style</a:t>
            </a:r>
          </a:p>
        </p:txBody>
      </p:sp>
    </p:spTree>
    <p:extLst>
      <p:ext uri="{BB962C8B-B14F-4D97-AF65-F5344CB8AC3E}">
        <p14:creationId xmlns:p14="http://schemas.microsoft.com/office/powerpoint/2010/main" val="68621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524005"/>
            <a:ext cx="7112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3" y="1524004"/>
            <a:ext cx="3807887"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711200" y="914400"/>
            <a:ext cx="11001600" cy="457200"/>
          </a:xfrm>
        </p:spPr>
        <p:txBody>
          <a:bodyPr>
            <a:normAutofit/>
          </a:bodyPr>
          <a:lstStyle>
            <a:lvl1pPr>
              <a:buFontTx/>
              <a:buNone/>
              <a:defRPr sz="2400"/>
            </a:lvl1pPr>
          </a:lstStyle>
          <a:p>
            <a:pPr lvl="0"/>
            <a:r>
              <a:rPr lang="en-US"/>
              <a:t>Click to edit Master text styles</a:t>
            </a:r>
          </a:p>
        </p:txBody>
      </p:sp>
      <p:sp>
        <p:nvSpPr>
          <p:cNvPr id="6" name="Slide Number Placeholder 11"/>
          <p:cNvSpPr>
            <a:spLocks noGrp="1"/>
          </p:cNvSpPr>
          <p:nvPr>
            <p:ph type="sldNum" sz="quarter" idx="14"/>
          </p:nvPr>
        </p:nvSpPr>
        <p:spPr/>
        <p:txBody>
          <a:bodyPr/>
          <a:lstStyle>
            <a:lvl1pPr>
              <a:defRPr/>
            </a:lvl1pPr>
          </a:lstStyle>
          <a:p>
            <a:pPr>
              <a:defRPr/>
            </a:pPr>
            <a:fld id="{25A953A3-9FF1-4CAD-AA1D-A1FE03A68EB4}" type="slidenum">
              <a:rPr lang="en-US">
                <a:solidFill>
                  <a:srgbClr val="FFFFFF"/>
                </a:solidFill>
              </a:rPr>
              <a:pPr>
                <a:defRPr/>
              </a:pPr>
              <a:t>‹#›</a:t>
            </a:fld>
            <a:endParaRPr lang="en-US" dirty="0">
              <a:solidFill>
                <a:srgbClr val="FFFFFF"/>
              </a:solidFill>
            </a:endParaRPr>
          </a:p>
        </p:txBody>
      </p:sp>
      <p:sp>
        <p:nvSpPr>
          <p:cNvPr id="7" name="Footer Placeholder 12"/>
          <p:cNvSpPr>
            <a:spLocks noGrp="1"/>
          </p:cNvSpPr>
          <p:nvPr>
            <p:ph type="ftr" sz="quarter" idx="15"/>
          </p:nvPr>
        </p:nvSpPr>
        <p:spPr>
          <a:xfrm>
            <a:off x="4165600" y="6356355"/>
            <a:ext cx="3860800" cy="365125"/>
          </a:xfrm>
          <a:prstGeom prst="rect">
            <a:avLst/>
          </a:prstGeom>
        </p:spPr>
        <p:txBody>
          <a:bodyPr/>
          <a:lstStyle>
            <a:lvl1pPr>
              <a:defRPr>
                <a:latin typeface="Arial" charset="0"/>
              </a:defRPr>
            </a:lvl1pPr>
          </a:lstStyle>
          <a:p>
            <a:pP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63773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747966"/>
            <a:ext cx="10363200" cy="1362075"/>
          </a:xfrm>
        </p:spPr>
        <p:txBody>
          <a:bodyPr anchor="ctr" anchorCtr="0"/>
          <a:lstStyle>
            <a:lvl1pPr algn="ctr">
              <a:defRPr sz="4000" b="0" cap="none"/>
            </a:lvl1pPr>
          </a:lstStyle>
          <a:p>
            <a:r>
              <a:rPr lang="en-US" dirty="0"/>
              <a:t>Click to edit master title style</a:t>
            </a:r>
          </a:p>
        </p:txBody>
      </p:sp>
    </p:spTree>
    <p:extLst>
      <p:ext uri="{BB962C8B-B14F-4D97-AF65-F5344CB8AC3E}">
        <p14:creationId xmlns:p14="http://schemas.microsoft.com/office/powerpoint/2010/main" val="96213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1524006"/>
            <a:ext cx="7112000" cy="4602163"/>
          </a:xfrm>
        </p:spPr>
        <p:txBody>
          <a:bodyPr/>
          <a:lstStyle>
            <a:lvl1pPr>
              <a:defRPr sz="2400"/>
            </a:lvl1pPr>
            <a:lvl2pPr>
              <a:defRPr sz="2000"/>
            </a:lvl2pPr>
            <a:lvl3pPr>
              <a:defRPr sz="20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22" y="1524005"/>
            <a:ext cx="3807887" cy="4602165"/>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itle 13"/>
          <p:cNvSpPr>
            <a:spLocks noGrp="1"/>
          </p:cNvSpPr>
          <p:nvPr>
            <p:ph type="title"/>
          </p:nvPr>
        </p:nvSpPr>
        <p:spPr/>
        <p:txBody>
          <a:bodyPr/>
          <a:lstStyle/>
          <a:p>
            <a:r>
              <a:rPr lang="en-US"/>
              <a:t>Click to edit Master title style</a:t>
            </a:r>
          </a:p>
        </p:txBody>
      </p:sp>
      <p:sp>
        <p:nvSpPr>
          <p:cNvPr id="15" name="Text Placeholder 10"/>
          <p:cNvSpPr>
            <a:spLocks noGrp="1"/>
          </p:cNvSpPr>
          <p:nvPr>
            <p:ph type="body" sz="quarter" idx="13"/>
          </p:nvPr>
        </p:nvSpPr>
        <p:spPr>
          <a:xfrm>
            <a:off x="711200" y="914400"/>
            <a:ext cx="11001600" cy="457200"/>
          </a:xfrm>
        </p:spPr>
        <p:txBody>
          <a:bodyPr>
            <a:normAutofit/>
          </a:bodyPr>
          <a:lstStyle>
            <a:lvl1pPr>
              <a:buFontTx/>
              <a:buNone/>
              <a:defRPr sz="2400"/>
            </a:lvl1pPr>
          </a:lstStyle>
          <a:p>
            <a:pPr lvl="0"/>
            <a:r>
              <a:rPr lang="en-US"/>
              <a:t>Click to edit Master text styles</a:t>
            </a:r>
          </a:p>
        </p:txBody>
      </p:sp>
      <p:sp>
        <p:nvSpPr>
          <p:cNvPr id="6" name="Slide Number Placeholder 11"/>
          <p:cNvSpPr>
            <a:spLocks noGrp="1"/>
          </p:cNvSpPr>
          <p:nvPr>
            <p:ph type="sldNum" sz="quarter" idx="14"/>
          </p:nvPr>
        </p:nvSpPr>
        <p:spPr/>
        <p:txBody>
          <a:bodyPr/>
          <a:lstStyle>
            <a:lvl1pPr>
              <a:defRPr/>
            </a:lvl1pPr>
          </a:lstStyle>
          <a:p>
            <a:pPr>
              <a:defRPr/>
            </a:pPr>
            <a:fld id="{25A953A3-9FF1-4CAD-AA1D-A1FE03A68EB4}" type="slidenum">
              <a:rPr lang="en-US">
                <a:solidFill>
                  <a:srgbClr val="FFFFFF"/>
                </a:solidFill>
              </a:rPr>
              <a:pPr>
                <a:defRPr/>
              </a:pPr>
              <a:t>‹#›</a:t>
            </a:fld>
            <a:endParaRPr lang="en-US" dirty="0">
              <a:solidFill>
                <a:srgbClr val="FFFFFF"/>
              </a:solidFill>
            </a:endParaRPr>
          </a:p>
        </p:txBody>
      </p:sp>
      <p:sp>
        <p:nvSpPr>
          <p:cNvPr id="7" name="Footer Placeholder 12"/>
          <p:cNvSpPr>
            <a:spLocks noGrp="1"/>
          </p:cNvSpPr>
          <p:nvPr>
            <p:ph type="ftr" sz="quarter" idx="15"/>
          </p:nvPr>
        </p:nvSpPr>
        <p:spPr>
          <a:xfrm>
            <a:off x="4165600" y="6356383"/>
            <a:ext cx="3860800" cy="365125"/>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132938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spTree>
    <p:extLst>
      <p:ext uri="{BB962C8B-B14F-4D97-AF65-F5344CB8AC3E}">
        <p14:creationId xmlns:p14="http://schemas.microsoft.com/office/powerpoint/2010/main" val="278634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spTree>
    <p:extLst>
      <p:ext uri="{BB962C8B-B14F-4D97-AF65-F5344CB8AC3E}">
        <p14:creationId xmlns:p14="http://schemas.microsoft.com/office/powerpoint/2010/main" val="42274388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spTree>
    <p:extLst>
      <p:ext uri="{BB962C8B-B14F-4D97-AF65-F5344CB8AC3E}">
        <p14:creationId xmlns:p14="http://schemas.microsoft.com/office/powerpoint/2010/main" val="375988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35937-D7B9-446F-A2C6-1E59464F930D}" type="datetimeFigureOut">
              <a:rPr lang="en-US" smtClean="0">
                <a:solidFill>
                  <a:prstClr val="black">
                    <a:tint val="75000"/>
                  </a:prstClr>
                </a:solidFill>
              </a:rPr>
              <a:pPr/>
              <a:t>2/8/19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A0EFE4B-1B23-4200-9F3F-0F277FE5C373}"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2544808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35937-D7B9-446F-A2C6-1E59464F930D}" type="datetimeFigureOut">
              <a:rPr lang="en-US" smtClean="0">
                <a:solidFill>
                  <a:prstClr val="black">
                    <a:tint val="75000"/>
                  </a:prstClr>
                </a:solidFill>
              </a:rPr>
              <a:pPr/>
              <a:t>2/8/19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A86249B-166F-4270-92C5-26E1DF5C122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5635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35937-D7B9-446F-A2C6-1E59464F930D}" type="datetimeFigureOut">
              <a:rPr lang="en-US" smtClean="0">
                <a:solidFill>
                  <a:prstClr val="black">
                    <a:tint val="75000"/>
                  </a:prstClr>
                </a:solidFill>
              </a:rPr>
              <a:pPr/>
              <a:t>2/8/19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D8BD104-A29F-4308-A111-BF7AA4B3D065}"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8742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F4A996E-5B66-48D7-9278-5EA7CA2D9FE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481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33C77875-735D-40CE-BC17-66047D1DEC18}"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0154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35937-D7B9-446F-A2C6-1E59464F930D}" type="datetimeFigureOut">
              <a:rPr lang="en-US" smtClean="0">
                <a:solidFill>
                  <a:prstClr val="black">
                    <a:tint val="75000"/>
                  </a:prstClr>
                </a:solidFill>
              </a:rPr>
              <a:pPr/>
              <a:t>2/8/19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A0EFE4B-1B23-4200-9F3F-0F277FE5C373}"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9217778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00" r:id="rId13"/>
    <p:sldLayoutId id="2147483685" r:id="rId14"/>
    <p:sldLayoutId id="214748368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tchmb.org/committees#charleta" TargetMode="External"/><Relationship Id="rId13" Type="http://schemas.openxmlformats.org/officeDocument/2006/relationships/hyperlink" Target="https://www.tchmb.org/committees#stephanie" TargetMode="External"/><Relationship Id="rId18" Type="http://schemas.openxmlformats.org/officeDocument/2006/relationships/hyperlink" Target="https://www.tchmb.org/committees#shellie-nelson" TargetMode="External"/><Relationship Id="rId3" Type="http://schemas.openxmlformats.org/officeDocument/2006/relationships/hyperlink" Target="https://www.tchmb.org/committees#speer" TargetMode="External"/><Relationship Id="rId7" Type="http://schemas.openxmlformats.org/officeDocument/2006/relationships/hyperlink" Target="https://www.tchmb.org/committees#catherine" TargetMode="External"/><Relationship Id="rId12" Type="http://schemas.openxmlformats.org/officeDocument/2006/relationships/hyperlink" Target="https://www.tchmb.org/committees#manda-hall" TargetMode="External"/><Relationship Id="rId17" Type="http://schemas.openxmlformats.org/officeDocument/2006/relationships/hyperlink" Target="https://www.tchmb.org/committees#jose" TargetMode="External"/><Relationship Id="rId2" Type="http://schemas.openxmlformats.org/officeDocument/2006/relationships/notesSlide" Target="../notesSlides/notesSlide7.xml"/><Relationship Id="rId16" Type="http://schemas.openxmlformats.org/officeDocument/2006/relationships/hyperlink" Target="https://www.tchmb.org/committees#carrie" TargetMode="External"/><Relationship Id="rId20" Type="http://schemas.openxmlformats.org/officeDocument/2006/relationships/hyperlink" Target="https://www.tchmb.org/committees#ben" TargetMode="External"/><Relationship Id="rId1" Type="http://schemas.openxmlformats.org/officeDocument/2006/relationships/slideLayout" Target="../slideLayouts/slideLayout3.xml"/><Relationship Id="rId6" Type="http://schemas.openxmlformats.org/officeDocument/2006/relationships/hyperlink" Target="https://www.tchmb.org/committees#christina" TargetMode="External"/><Relationship Id="rId11" Type="http://schemas.openxmlformats.org/officeDocument/2006/relationships/hyperlink" Target="https://www.tchmb.org/committees#janet" TargetMode="External"/><Relationship Id="rId5" Type="http://schemas.openxmlformats.org/officeDocument/2006/relationships/hyperlink" Target="https://www.tchmb.org/committees#saade" TargetMode="External"/><Relationship Id="rId15" Type="http://schemas.openxmlformats.org/officeDocument/2006/relationships/hyperlink" Target="https://www.tchmb.org/committees#heather-butscher" TargetMode="External"/><Relationship Id="rId10" Type="http://schemas.openxmlformats.org/officeDocument/2006/relationships/hyperlink" Target="https://www.tchmb.org/committees#june" TargetMode="External"/><Relationship Id="rId19" Type="http://schemas.openxmlformats.org/officeDocument/2006/relationships/hyperlink" Target="https://www.tchmb.org/committees#carl" TargetMode="External"/><Relationship Id="rId4" Type="http://schemas.openxmlformats.org/officeDocument/2006/relationships/hyperlink" Target="https://www.tchmb.org/committees#patrick" TargetMode="External"/><Relationship Id="rId9" Type="http://schemas.openxmlformats.org/officeDocument/2006/relationships/hyperlink" Target="https://www.tchmb.org/committees#nancy" TargetMode="External"/><Relationship Id="rId14" Type="http://schemas.openxmlformats.org/officeDocument/2006/relationships/hyperlink" Target="https://www.tchmb.org/committees#sasha"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858000"/>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37" y="997248"/>
            <a:ext cx="2732565" cy="94953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7450"/>
            <a:ext cx="8429625" cy="304247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0471" y="5987125"/>
            <a:ext cx="1754262" cy="50121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5212" y="5953126"/>
            <a:ext cx="2561408" cy="55173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5428" y="5993635"/>
            <a:ext cx="1348175" cy="448440"/>
          </a:xfrm>
          <a:prstGeom prst="rect">
            <a:avLst/>
          </a:prstGeom>
        </p:spPr>
      </p:pic>
      <p:sp>
        <p:nvSpPr>
          <p:cNvPr id="3" name="TextBox 2"/>
          <p:cNvSpPr txBox="1"/>
          <p:nvPr/>
        </p:nvSpPr>
        <p:spPr>
          <a:xfrm>
            <a:off x="609731" y="4103359"/>
            <a:ext cx="8001000" cy="1200329"/>
          </a:xfrm>
          <a:prstGeom prst="rect">
            <a:avLst/>
          </a:prstGeom>
          <a:noFill/>
        </p:spPr>
        <p:txBody>
          <a:bodyPr wrap="square" rtlCol="0">
            <a:spAutoFit/>
          </a:bodyPr>
          <a:lstStyle/>
          <a:p>
            <a:r>
              <a:rPr lang="en-US" sz="2400" b="1" dirty="0">
                <a:solidFill>
                  <a:schemeClr val="bg1"/>
                </a:solidFill>
              </a:rPr>
              <a:t>David Lakey, M.D.</a:t>
            </a:r>
          </a:p>
          <a:p>
            <a:r>
              <a:rPr lang="en-US" sz="2400" b="1" dirty="0">
                <a:solidFill>
                  <a:schemeClr val="bg1"/>
                </a:solidFill>
              </a:rPr>
              <a:t>Vice Chancellor for Health Affairs and Chief Medical Officer</a:t>
            </a:r>
          </a:p>
          <a:p>
            <a:r>
              <a:rPr lang="en-US" sz="2400" b="1" dirty="0">
                <a:solidFill>
                  <a:schemeClr val="bg1"/>
                </a:solidFill>
              </a:rPr>
              <a:t>The University of Texas System</a:t>
            </a:r>
          </a:p>
        </p:txBody>
      </p:sp>
      <p:sp>
        <p:nvSpPr>
          <p:cNvPr id="4" name="TextBox 3"/>
          <p:cNvSpPr txBox="1"/>
          <p:nvPr/>
        </p:nvSpPr>
        <p:spPr>
          <a:xfrm>
            <a:off x="609731" y="5695950"/>
            <a:ext cx="3952875" cy="369332"/>
          </a:xfrm>
          <a:prstGeom prst="rect">
            <a:avLst/>
          </a:prstGeom>
          <a:noFill/>
        </p:spPr>
        <p:txBody>
          <a:bodyPr wrap="square" rtlCol="0">
            <a:spAutoFit/>
          </a:bodyPr>
          <a:lstStyle/>
          <a:p>
            <a:r>
              <a:rPr lang="en-US" b="1" dirty="0">
                <a:solidFill>
                  <a:schemeClr val="bg1"/>
                </a:solidFill>
              </a:rPr>
              <a:t>January 29, 2019</a:t>
            </a:r>
          </a:p>
        </p:txBody>
      </p:sp>
    </p:spTree>
    <p:extLst>
      <p:ext uri="{BB962C8B-B14F-4D97-AF65-F5344CB8AC3E}">
        <p14:creationId xmlns:p14="http://schemas.microsoft.com/office/powerpoint/2010/main" val="84402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DE967-C57E-AC42-9E9F-C73AE9F2E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969" y="871728"/>
            <a:ext cx="7015520" cy="5801116"/>
          </a:xfrm>
          <a:prstGeom prst="rect">
            <a:avLst/>
          </a:prstGeom>
        </p:spPr>
      </p:pic>
    </p:spTree>
    <p:extLst>
      <p:ext uri="{BB962C8B-B14F-4D97-AF65-F5344CB8AC3E}">
        <p14:creationId xmlns:p14="http://schemas.microsoft.com/office/powerpoint/2010/main" val="34203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190BA9-421F-B241-8A8A-7ACD42E47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 y="762000"/>
            <a:ext cx="8938591" cy="5954062"/>
          </a:xfrm>
          <a:prstGeom prst="rect">
            <a:avLst/>
          </a:prstGeom>
        </p:spPr>
      </p:pic>
    </p:spTree>
    <p:extLst>
      <p:ext uri="{BB962C8B-B14F-4D97-AF65-F5344CB8AC3E}">
        <p14:creationId xmlns:p14="http://schemas.microsoft.com/office/powerpoint/2010/main" val="305224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61949"/>
            <a:ext cx="4465637" cy="781050"/>
          </a:xfrm>
        </p:spPr>
        <p:txBody>
          <a:bodyPr>
            <a:noAutofit/>
          </a:bodyPr>
          <a:lstStyle/>
          <a:p>
            <a:r>
              <a:rPr lang="en-US" sz="4000" b="1" dirty="0">
                <a:solidFill>
                  <a:srgbClr val="069494"/>
                </a:solidFill>
                <a:latin typeface="+mn-lt"/>
              </a:rPr>
              <a:t>Additional Projects</a:t>
            </a:r>
          </a:p>
        </p:txBody>
      </p:sp>
      <p:sp>
        <p:nvSpPr>
          <p:cNvPr id="4" name="Text Placeholder 3"/>
          <p:cNvSpPr>
            <a:spLocks noGrp="1"/>
          </p:cNvSpPr>
          <p:nvPr>
            <p:ph type="body" sz="half" idx="2"/>
          </p:nvPr>
        </p:nvSpPr>
        <p:spPr>
          <a:xfrm>
            <a:off x="504825" y="1390649"/>
            <a:ext cx="5353993" cy="5248275"/>
          </a:xfrm>
        </p:spPr>
        <p:txBody>
          <a:bodyPr>
            <a:normAutofit/>
          </a:bodyPr>
          <a:lstStyle/>
          <a:p>
            <a:r>
              <a:rPr lang="en-US" sz="2000" dirty="0">
                <a:latin typeface="Calibri" panose="020F0502020204030204" pitchFamily="34" charset="0"/>
                <a:cs typeface="Calibri" panose="020F0502020204030204" pitchFamily="34" charset="0"/>
              </a:rPr>
              <a:t>Postpartum Access to Healthcare (PATH) PROJECT, Funded by St. David’s Foundation</a:t>
            </a:r>
          </a:p>
          <a:p>
            <a:r>
              <a:rPr lang="en-US" sz="2000" dirty="0">
                <a:latin typeface="Calibri" panose="020F0502020204030204" pitchFamily="34" charset="0"/>
                <a:cs typeface="Calibri" panose="020F0502020204030204" pitchFamily="34" charset="0"/>
              </a:rPr>
              <a:t>Long Acting Reversible Contraception Strategic Plan Recommendations to the Legislature per direction of Rider 105, SB 1, 85</a:t>
            </a:r>
            <a:r>
              <a:rPr lang="en-US" sz="2000" baseline="30000" dirty="0">
                <a:latin typeface="Calibri" panose="020F0502020204030204" pitchFamily="34" charset="0"/>
                <a:cs typeface="Calibri" panose="020F0502020204030204" pitchFamily="34" charset="0"/>
              </a:rPr>
              <a:t>th</a:t>
            </a:r>
            <a:r>
              <a:rPr lang="en-US" sz="2000" dirty="0">
                <a:latin typeface="Calibri" panose="020F0502020204030204" pitchFamily="34" charset="0"/>
                <a:cs typeface="Calibri" panose="020F0502020204030204" pitchFamily="34" charset="0"/>
              </a:rPr>
              <a:t> Legislative Session</a:t>
            </a:r>
          </a:p>
          <a:p>
            <a:r>
              <a:rPr lang="en-US" sz="2000" dirty="0">
                <a:latin typeface="Calibri" panose="020F0502020204030204" pitchFamily="34" charset="0"/>
                <a:cs typeface="Calibri" panose="020F0502020204030204" pitchFamily="34" charset="0"/>
              </a:rPr>
              <a:t>Several Peer Reviewed Publication</a:t>
            </a:r>
          </a:p>
          <a:p>
            <a:r>
              <a:rPr lang="en-US" sz="2000" dirty="0">
                <a:latin typeface="Calibri" panose="020F0502020204030204" pitchFamily="34" charset="0"/>
                <a:cs typeface="Calibri" panose="020F0502020204030204" pitchFamily="34" charset="0"/>
              </a:rPr>
              <a:t>Small area mapping projects</a:t>
            </a:r>
          </a:p>
          <a:p>
            <a:pPr marL="342900" indent="-342900">
              <a:buAutoNum type="arabicParenR"/>
            </a:pPr>
            <a:r>
              <a:rPr lang="en-US" sz="2000" dirty="0">
                <a:latin typeface="Calibri" panose="020F0502020204030204" pitchFamily="34" charset="0"/>
                <a:cs typeface="Calibri" panose="020F0502020204030204" pitchFamily="34" charset="0"/>
              </a:rPr>
              <a:t>Infant Mortality in Communities Across Texas</a:t>
            </a:r>
          </a:p>
          <a:p>
            <a:pPr marL="342900" indent="-342900">
              <a:buAutoNum type="arabicParenR"/>
            </a:pPr>
            <a:r>
              <a:rPr lang="en-US" sz="2000" dirty="0">
                <a:latin typeface="Calibri" panose="020F0502020204030204" pitchFamily="34" charset="0"/>
                <a:cs typeface="Calibri" panose="020F0502020204030204" pitchFamily="34" charset="0"/>
              </a:rPr>
              <a:t>Maternal Health Risk Factors in Communities Across Texas</a:t>
            </a:r>
          </a:p>
          <a:p>
            <a:pPr marL="342900" indent="-342900">
              <a:buAutoNum type="arabicParenR"/>
            </a:pPr>
            <a:r>
              <a:rPr lang="en-US" sz="2000" dirty="0">
                <a:latin typeface="Calibri" panose="020F0502020204030204" pitchFamily="34" charset="0"/>
                <a:cs typeface="Calibri" panose="020F0502020204030204" pitchFamily="34" charset="0"/>
              </a:rPr>
              <a:t>Severe Maternal Morbidity in Communities Across Texas</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858818" y="1390649"/>
            <a:ext cx="6156778" cy="4314825"/>
          </a:xfrm>
          <a:prstGeom prst="rect">
            <a:avLst/>
          </a:prstGeom>
        </p:spPr>
      </p:pic>
    </p:spTree>
    <p:extLst>
      <p:ext uri="{BB962C8B-B14F-4D97-AF65-F5344CB8AC3E}">
        <p14:creationId xmlns:p14="http://schemas.microsoft.com/office/powerpoint/2010/main" val="25262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4230" y="539832"/>
            <a:ext cx="3883139" cy="30633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err="1">
                <a:solidFill>
                  <a:srgbClr val="069494"/>
                </a:solidFill>
                <a:latin typeface="Calibri" panose="020F0502020204030204" pitchFamily="34" charset="0"/>
                <a:cs typeface="Calibri" panose="020F0502020204030204" pitchFamily="34" charset="0"/>
              </a:rPr>
              <a:t>TCHMB.org</a:t>
            </a:r>
            <a:endParaRPr lang="en-US" sz="3600" b="1" dirty="0">
              <a:solidFill>
                <a:srgbClr val="069494"/>
              </a:solidFill>
              <a:latin typeface="Calibri" panose="020F0502020204030204" pitchFamily="34" charset="0"/>
              <a:cs typeface="Calibri" panose="020F0502020204030204" pitchFamily="34" charset="0"/>
            </a:endParaRPr>
          </a:p>
          <a:p>
            <a:pPr lvl="0">
              <a:defRPr/>
            </a:pPr>
            <a:endParaRPr lang="en-US" sz="3600" b="1" dirty="0">
              <a:solidFill>
                <a:srgbClr val="069494"/>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6,422 unique </a:t>
            </a:r>
            <a:r>
              <a:rPr kumimoji="0" lang="en-US" sz="2800" u="none" strike="noStrike" kern="1200" cap="none" spc="0" normalizeH="0" baseline="0" noProof="0" dirty="0">
                <a:ln>
                  <a:noFill/>
                </a:ln>
                <a:effectLst/>
                <a:uLnTx/>
                <a:uFillTx/>
                <a:latin typeface="Calibri" panose="020F0502020204030204" pitchFamily="34" charset="0"/>
                <a:cs typeface="Calibri" panose="020F0502020204030204" pitchFamily="34" charset="0"/>
              </a:rPr>
              <a:t>visitors in 2018</a:t>
            </a:r>
          </a:p>
          <a:p>
            <a:pPr marL="457200" lvl="0" indent="-457200">
              <a:buFont typeface="Arial" panose="020B0604020202020204" pitchFamily="34" charset="0"/>
              <a:buChar char="•"/>
              <a:defRPr/>
            </a:pPr>
            <a:endParaRPr kumimoji="0" lang="en-US" sz="32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endParaRPr kumimoji="0" lang="en-US" sz="32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633" r="4556" b="5172"/>
          <a:stretch/>
        </p:blipFill>
        <p:spPr>
          <a:xfrm>
            <a:off x="4289538" y="602428"/>
            <a:ext cx="7750062" cy="5625426"/>
          </a:xfrm>
          <a:prstGeom prst="rect">
            <a:avLst/>
          </a:prstGeom>
          <a:ln>
            <a:noFill/>
          </a:ln>
          <a:effectLst/>
        </p:spPr>
      </p:pic>
      <p:sp>
        <p:nvSpPr>
          <p:cNvPr id="6" name="Rectangle 5"/>
          <p:cNvSpPr/>
          <p:nvPr/>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pic>
        <p:nvPicPr>
          <p:cNvPr id="3" name="Picture 2">
            <a:extLst>
              <a:ext uri="{FF2B5EF4-FFF2-40B4-BE49-F238E27FC236}">
                <a16:creationId xmlns:a16="http://schemas.microsoft.com/office/drawing/2014/main" id="{4E6090BE-1231-46FC-AE2D-2F682851BD36}"/>
              </a:ext>
            </a:extLst>
          </p:cNvPr>
          <p:cNvPicPr>
            <a:picLocks noChangeAspect="1"/>
          </p:cNvPicPr>
          <p:nvPr/>
        </p:nvPicPr>
        <p:blipFill rotWithShape="1">
          <a:blip r:embed="rId4"/>
          <a:srcRect l="9207" r="8767"/>
          <a:stretch/>
        </p:blipFill>
        <p:spPr>
          <a:xfrm>
            <a:off x="5108761" y="1752160"/>
            <a:ext cx="5828723" cy="3391308"/>
          </a:xfrm>
          <a:prstGeom prst="rect">
            <a:avLst/>
          </a:prstGeom>
        </p:spPr>
      </p:pic>
    </p:spTree>
    <p:extLst>
      <p:ext uri="{BB962C8B-B14F-4D97-AF65-F5344CB8AC3E}">
        <p14:creationId xmlns:p14="http://schemas.microsoft.com/office/powerpoint/2010/main" val="417472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633" r="4556" b="5172"/>
          <a:stretch/>
        </p:blipFill>
        <p:spPr>
          <a:xfrm>
            <a:off x="4352773" y="646175"/>
            <a:ext cx="7686827" cy="5579527"/>
          </a:xfrm>
          <a:prstGeom prst="rect">
            <a:avLst/>
          </a:prstGeom>
          <a:ln>
            <a:noFill/>
          </a:ln>
          <a:effectLst/>
        </p:spPr>
      </p:pic>
      <p:sp>
        <p:nvSpPr>
          <p:cNvPr id="6" name="Rectangle 5"/>
          <p:cNvSpPr/>
          <p:nvPr/>
        </p:nvSpPr>
        <p:spPr>
          <a:xfrm>
            <a:off x="8023123" y="2"/>
            <a:ext cx="4168876" cy="761998"/>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504" y="156809"/>
            <a:ext cx="1198976" cy="416632"/>
          </a:xfrm>
          <a:prstGeom prst="rect">
            <a:avLst/>
          </a:prstGeom>
        </p:spPr>
      </p:pic>
      <p:pic>
        <p:nvPicPr>
          <p:cNvPr id="4" name="Picture 3">
            <a:extLst>
              <a:ext uri="{FF2B5EF4-FFF2-40B4-BE49-F238E27FC236}">
                <a16:creationId xmlns:a16="http://schemas.microsoft.com/office/drawing/2014/main" id="{E85EDE08-EF8D-47F2-97E8-1781EEFA31DE}"/>
              </a:ext>
            </a:extLst>
          </p:cNvPr>
          <p:cNvPicPr>
            <a:picLocks noChangeAspect="1"/>
          </p:cNvPicPr>
          <p:nvPr/>
        </p:nvPicPr>
        <p:blipFill>
          <a:blip r:embed="rId4"/>
          <a:stretch>
            <a:fillRect/>
          </a:stretch>
        </p:blipFill>
        <p:spPr>
          <a:xfrm>
            <a:off x="7397563" y="2229161"/>
            <a:ext cx="2209841" cy="2625453"/>
          </a:xfrm>
          <a:prstGeom prst="rect">
            <a:avLst/>
          </a:prstGeom>
        </p:spPr>
      </p:pic>
      <p:sp>
        <p:nvSpPr>
          <p:cNvPr id="8" name="Title 1">
            <a:extLst>
              <a:ext uri="{FF2B5EF4-FFF2-40B4-BE49-F238E27FC236}">
                <a16:creationId xmlns:a16="http://schemas.microsoft.com/office/drawing/2014/main" id="{1EAA6F36-334D-8B4D-8F21-5370C563E62C}"/>
              </a:ext>
            </a:extLst>
          </p:cNvPr>
          <p:cNvSpPr txBox="1">
            <a:spLocks/>
          </p:cNvSpPr>
          <p:nvPr/>
        </p:nvSpPr>
        <p:spPr>
          <a:xfrm>
            <a:off x="454230" y="539832"/>
            <a:ext cx="3883139" cy="30633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b="1" dirty="0">
                <a:solidFill>
                  <a:srgbClr val="069494"/>
                </a:solidFill>
                <a:latin typeface="Calibri" panose="020F0502020204030204" pitchFamily="34" charset="0"/>
                <a:cs typeface="Calibri" panose="020F0502020204030204" pitchFamily="34" charset="0"/>
              </a:rPr>
              <a:t>TCHMB News</a:t>
            </a:r>
          </a:p>
          <a:p>
            <a:pPr lvl="0">
              <a:defRPr/>
            </a:pPr>
            <a:endParaRPr lang="en-US" sz="3600" b="1" dirty="0">
              <a:solidFill>
                <a:srgbClr val="069494"/>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Quarterly</a:t>
            </a:r>
          </a:p>
          <a:p>
            <a:pPr marL="457200" lvl="0" indent="-457200">
              <a:buFont typeface="Arial" panose="020B0604020202020204" pitchFamily="34" charset="0"/>
              <a:buChar char="•"/>
              <a:defRPr/>
            </a:pPr>
            <a:r>
              <a:rPr lang="en-US" sz="2800" dirty="0">
                <a:latin typeface="Calibri" panose="020F0502020204030204" pitchFamily="34" charset="0"/>
                <a:cs typeface="Calibri" panose="020F0502020204030204" pitchFamily="34" charset="0"/>
              </a:rPr>
              <a:t>2,044 Subscribers</a:t>
            </a:r>
          </a:p>
          <a:p>
            <a:pPr lvl="0">
              <a:defRPr/>
            </a:pPr>
            <a:endParaRPr kumimoji="0" lang="en-US" sz="32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defRPr/>
            </a:pPr>
            <a:endParaRPr kumimoji="0" lang="en-US" sz="3200" b="1"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46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AAD96-71B3-4126-9791-7BCDF58932E8}"/>
              </a:ext>
            </a:extLst>
          </p:cNvPr>
          <p:cNvSpPr txBox="1"/>
          <p:nvPr/>
        </p:nvSpPr>
        <p:spPr>
          <a:xfrm>
            <a:off x="457200" y="1318202"/>
            <a:ext cx="9982200" cy="5078313"/>
          </a:xfrm>
          <a:prstGeom prst="rect">
            <a:avLst/>
          </a:prstGeom>
          <a:noFill/>
        </p:spPr>
        <p:txBody>
          <a:bodyPr wrap="square" rtlCol="0">
            <a:spAutoFit/>
          </a:bodyPr>
          <a:lstStyle/>
          <a:p>
            <a:r>
              <a:rPr lang="en-US" sz="3600" b="1" dirty="0">
                <a:solidFill>
                  <a:srgbClr val="069494"/>
                </a:solidFill>
                <a:latin typeface="Calibri" panose="020F0502020204030204" pitchFamily="34" charset="0"/>
                <a:cs typeface="Calibri" panose="020F0502020204030204" pitchFamily="34" charset="0"/>
              </a:rPr>
              <a:t>Goals for 2019</a:t>
            </a:r>
          </a:p>
          <a:p>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Refine criteria for selecting projects to emphasize racial equity and health disparities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Increase recruitment of health professionals, patient and family members</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Increase membership and stakeholder engagement </a:t>
            </a:r>
          </a:p>
          <a:p>
            <a:pPr marL="28575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Utilize data, outcomes and evidence-informed and evidence-based practices to inform policy. </a:t>
            </a:r>
          </a:p>
          <a:p>
            <a:pPr marL="285750" lvl="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Focus on reducing health disparities</a:t>
            </a:r>
          </a:p>
          <a:p>
            <a:pPr marL="285750" lvl="0"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Align with shared goals of partner organizations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396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6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0487" y="1181100"/>
            <a:ext cx="1978855" cy="6876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9766" y="6080245"/>
            <a:ext cx="1428342" cy="4080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1090" y="6055630"/>
            <a:ext cx="2085530" cy="44922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0728" y="6076949"/>
            <a:ext cx="1097700" cy="365125"/>
          </a:xfrm>
          <a:prstGeom prst="rect">
            <a:avLst/>
          </a:prstGeom>
        </p:spPr>
      </p:pic>
      <p:sp>
        <p:nvSpPr>
          <p:cNvPr id="12" name="Title 1"/>
          <p:cNvSpPr txBox="1">
            <a:spLocks/>
          </p:cNvSpPr>
          <p:nvPr/>
        </p:nvSpPr>
        <p:spPr>
          <a:xfrm>
            <a:off x="820928" y="1181100"/>
            <a:ext cx="4719814"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dirty="0">
                <a:solidFill>
                  <a:schemeClr val="bg1"/>
                </a:solidFill>
                <a:latin typeface="+mn-lt"/>
              </a:rPr>
              <a:t>Thank You!</a:t>
            </a:r>
          </a:p>
        </p:txBody>
      </p:sp>
      <p:sp>
        <p:nvSpPr>
          <p:cNvPr id="14" name="TextBox 13"/>
          <p:cNvSpPr txBox="1"/>
          <p:nvPr/>
        </p:nvSpPr>
        <p:spPr>
          <a:xfrm>
            <a:off x="6139544" y="1973297"/>
            <a:ext cx="5718628" cy="1118255"/>
          </a:xfrm>
          <a:prstGeom prst="rect">
            <a:avLst/>
          </a:prstGeom>
          <a:noFill/>
        </p:spPr>
        <p:txBody>
          <a:bodyPr wrap="square" rtlCol="0" anchor="b">
            <a:spAutoFit/>
          </a:bodyPr>
          <a:lstStyle/>
          <a:p>
            <a:pPr>
              <a:spcBef>
                <a:spcPts val="800"/>
              </a:spcBef>
            </a:pPr>
            <a:r>
              <a:rPr lang="en-US" sz="2000" dirty="0">
                <a:solidFill>
                  <a:schemeClr val="bg1"/>
                </a:solidFill>
                <a:latin typeface="Calibri" panose="020F0502020204030204" pitchFamily="34" charset="0"/>
                <a:cs typeface="Calibri" panose="020F0502020204030204" pitchFamily="34" charset="0"/>
              </a:rPr>
              <a:t>For more information on TCHMB, </a:t>
            </a:r>
            <a:br>
              <a:rPr lang="en-US" sz="2000" dirty="0">
                <a:solidFill>
                  <a:schemeClr val="bg1"/>
                </a:solidFill>
                <a:latin typeface="Calibri" panose="020F0502020204030204" pitchFamily="34" charset="0"/>
                <a:cs typeface="Calibri" panose="020F0502020204030204" pitchFamily="34" charset="0"/>
              </a:rPr>
            </a:br>
            <a:r>
              <a:rPr lang="en-US" sz="2000" dirty="0">
                <a:solidFill>
                  <a:schemeClr val="bg1"/>
                </a:solidFill>
                <a:latin typeface="Calibri" panose="020F0502020204030204" pitchFamily="34" charset="0"/>
                <a:cs typeface="Calibri" panose="020F0502020204030204" pitchFamily="34" charset="0"/>
              </a:rPr>
              <a:t>visit www.tchmb.org </a:t>
            </a:r>
          </a:p>
          <a:p>
            <a:pPr>
              <a:spcBef>
                <a:spcPts val="800"/>
              </a:spcBef>
            </a:pPr>
            <a:r>
              <a:rPr lang="en-US" sz="2000" dirty="0">
                <a:solidFill>
                  <a:schemeClr val="bg1"/>
                </a:solidFill>
                <a:latin typeface="Calibri" panose="020F0502020204030204" pitchFamily="34" charset="0"/>
                <a:cs typeface="Calibri" panose="020F0502020204030204" pitchFamily="34" charset="0"/>
              </a:rPr>
              <a:t>or email us: tchmb@utsystem.edu </a:t>
            </a:r>
          </a:p>
        </p:txBody>
      </p:sp>
    </p:spTree>
    <p:extLst>
      <p:ext uri="{BB962C8B-B14F-4D97-AF65-F5344CB8AC3E}">
        <p14:creationId xmlns:p14="http://schemas.microsoft.com/office/powerpoint/2010/main" val="26876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6D3FE-AE1C-4766-A949-9359F7E9BFED}"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Title 1"/>
          <p:cNvSpPr>
            <a:spLocks noGrp="1"/>
          </p:cNvSpPr>
          <p:nvPr>
            <p:ph type="title" idx="4294967295"/>
          </p:nvPr>
        </p:nvSpPr>
        <p:spPr>
          <a:xfrm>
            <a:off x="482599" y="762000"/>
            <a:ext cx="5154407" cy="887727"/>
          </a:xfrm>
        </p:spPr>
        <p:txBody>
          <a:bodyPr anchor="b">
            <a:noAutofit/>
          </a:bodyPr>
          <a:lstStyle/>
          <a:p>
            <a:r>
              <a:rPr lang="en-US" sz="3600" b="1" dirty="0">
                <a:solidFill>
                  <a:srgbClr val="069494"/>
                </a:solidFill>
                <a:latin typeface="+mn-lt"/>
              </a:rPr>
              <a:t>2018 Premature Birth Report Cards</a:t>
            </a:r>
          </a:p>
        </p:txBody>
      </p:sp>
      <p:pic>
        <p:nvPicPr>
          <p:cNvPr id="2" name="Picture 1">
            <a:extLst>
              <a:ext uri="{FF2B5EF4-FFF2-40B4-BE49-F238E27FC236}">
                <a16:creationId xmlns:a16="http://schemas.microsoft.com/office/drawing/2014/main" id="{D49333E4-F14A-4713-B6AA-EBE9A58647F2}"/>
              </a:ext>
            </a:extLst>
          </p:cNvPr>
          <p:cNvPicPr>
            <a:picLocks noChangeAspect="1"/>
          </p:cNvPicPr>
          <p:nvPr/>
        </p:nvPicPr>
        <p:blipFill>
          <a:blip r:embed="rId3"/>
          <a:stretch>
            <a:fillRect/>
          </a:stretch>
        </p:blipFill>
        <p:spPr>
          <a:xfrm>
            <a:off x="3403526" y="1508502"/>
            <a:ext cx="8454491" cy="5184906"/>
          </a:xfrm>
          <a:prstGeom prst="rect">
            <a:avLst/>
          </a:prstGeom>
        </p:spPr>
      </p:pic>
    </p:spTree>
    <p:extLst>
      <p:ext uri="{BB962C8B-B14F-4D97-AF65-F5344CB8AC3E}">
        <p14:creationId xmlns:p14="http://schemas.microsoft.com/office/powerpoint/2010/main" val="153404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051" y="1986933"/>
            <a:ext cx="8658445" cy="433965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rPr>
              <a:t>November 2013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prstClr val="black"/>
                </a:solidFill>
                <a:effectLst/>
                <a:uLnTx/>
                <a:uFillTx/>
              </a:rPr>
              <a:t>HTB Expert Panel transitioned to become the Texas Collaborative for Healthy Mothers and Babies (TCHMB).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prstClr val="black"/>
                </a:solidFill>
                <a:effectLst/>
                <a:uLnTx/>
                <a:uFillTx/>
              </a:rPr>
              <a:t>TCHMB, coordinated and facilitated by DSHS, grew to approximately 150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rPr>
              <a:t>November 2015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solidFill>
                  <a:prstClr val="black"/>
                </a:solidFill>
                <a:effectLst/>
                <a:uLnTx/>
                <a:uFillTx/>
              </a:rPr>
              <a:t>UT Health Science Center at Tyler, in partnership with UT System, began providing support to the TCHMB through a three year contract with DSHS.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prstClr val="black"/>
                </a:solidFill>
                <a:effectLst/>
                <a:uLnTx/>
                <a:uFillTx/>
              </a:rPr>
              <a:t>November 2018</a:t>
            </a:r>
          </a:p>
          <a:p>
            <a:pPr>
              <a:defRPr/>
            </a:pPr>
            <a:r>
              <a:rPr lang="en-US" dirty="0">
                <a:solidFill>
                  <a:prstClr val="black"/>
                </a:solidFill>
              </a:rPr>
              <a:t>Contract with DSHS, Title V &amp; Maternal and Child Health, is renewed through fiscal year 2021</a:t>
            </a:r>
            <a:endParaRPr kumimoji="0" lang="en-US" sz="2000" u="none" strike="noStrike" kern="1200" cap="none" spc="0" normalizeH="0" baseline="0" noProof="0" dirty="0">
              <a:ln>
                <a:noFill/>
              </a:ln>
              <a:solidFill>
                <a:prstClr val="black"/>
              </a:solidFill>
              <a:effectLst/>
              <a:uLnTx/>
              <a:uFillTx/>
            </a:endParaRPr>
          </a:p>
        </p:txBody>
      </p:sp>
      <p:sp>
        <p:nvSpPr>
          <p:cNvPr id="5" name="Title 1"/>
          <p:cNvSpPr txBox="1">
            <a:spLocks/>
          </p:cNvSpPr>
          <p:nvPr/>
        </p:nvSpPr>
        <p:spPr>
          <a:xfrm>
            <a:off x="473363" y="762000"/>
            <a:ext cx="5096164" cy="15804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u="none" strike="noStrike" kern="1200" cap="none" spc="0" normalizeH="0" baseline="0" noProof="0" dirty="0">
                <a:ln>
                  <a:noFill/>
                </a:ln>
                <a:solidFill>
                  <a:srgbClr val="069494"/>
                </a:solidFill>
                <a:effectLst/>
                <a:uLnTx/>
                <a:uFillTx/>
                <a:latin typeface="+mn-lt"/>
              </a:rPr>
              <a:t>TCHMB - Timeline</a:t>
            </a:r>
          </a:p>
        </p:txBody>
      </p:sp>
    </p:spTree>
    <p:extLst>
      <p:ext uri="{BB962C8B-B14F-4D97-AF65-F5344CB8AC3E}">
        <p14:creationId xmlns:p14="http://schemas.microsoft.com/office/powerpoint/2010/main" val="260538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2600" y="312420"/>
            <a:ext cx="6594856"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CFBF882B-C4A9-EB4A-9E29-C23D735A8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1515931"/>
            <a:ext cx="7518400" cy="4566035"/>
          </a:xfrm>
          <a:prstGeom prst="rect">
            <a:avLst/>
          </a:prstGeom>
        </p:spPr>
      </p:pic>
    </p:spTree>
    <p:extLst>
      <p:ext uri="{BB962C8B-B14F-4D97-AF65-F5344CB8AC3E}">
        <p14:creationId xmlns:p14="http://schemas.microsoft.com/office/powerpoint/2010/main" val="232049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2600" y="312420"/>
            <a:ext cx="6594856"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8DCE9FFD-4802-A04B-85B8-6550A64E57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309" y="2414016"/>
            <a:ext cx="6771691" cy="3473034"/>
          </a:xfrm>
          <a:prstGeom prst="rect">
            <a:avLst/>
          </a:prstGeom>
        </p:spPr>
      </p:pic>
      <p:pic>
        <p:nvPicPr>
          <p:cNvPr id="7" name="Picture 6">
            <a:extLst>
              <a:ext uri="{FF2B5EF4-FFF2-40B4-BE49-F238E27FC236}">
                <a16:creationId xmlns:a16="http://schemas.microsoft.com/office/drawing/2014/main" id="{C4DA48FF-86FA-6048-937F-C804A8F8C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154" y="341606"/>
            <a:ext cx="7079207" cy="1599049"/>
          </a:xfrm>
          <a:prstGeom prst="rect">
            <a:avLst/>
          </a:prstGeom>
        </p:spPr>
      </p:pic>
      <p:sp>
        <p:nvSpPr>
          <p:cNvPr id="8" name="TextBox 7">
            <a:extLst>
              <a:ext uri="{FF2B5EF4-FFF2-40B4-BE49-F238E27FC236}">
                <a16:creationId xmlns:a16="http://schemas.microsoft.com/office/drawing/2014/main" id="{601ACC3D-C485-3840-9961-BF98440D4A3F}"/>
              </a:ext>
            </a:extLst>
          </p:cNvPr>
          <p:cNvSpPr txBox="1"/>
          <p:nvPr/>
        </p:nvSpPr>
        <p:spPr>
          <a:xfrm>
            <a:off x="670560" y="2584704"/>
            <a:ext cx="4413504"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Executive committee members span a broad range of multidisciplinary health professions, including obstetrics, maternal-fetal medicine, pediatrics, neonatology, nursing, and community health, and include members of the following organizations: </a:t>
            </a:r>
          </a:p>
        </p:txBody>
      </p:sp>
    </p:spTree>
    <p:extLst>
      <p:ext uri="{BB962C8B-B14F-4D97-AF65-F5344CB8AC3E}">
        <p14:creationId xmlns:p14="http://schemas.microsoft.com/office/powerpoint/2010/main" val="220234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2600" y="312420"/>
            <a:ext cx="6594856"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4" name="Picture 3">
            <a:extLst>
              <a:ext uri="{FF2B5EF4-FFF2-40B4-BE49-F238E27FC236}">
                <a16:creationId xmlns:a16="http://schemas.microsoft.com/office/drawing/2014/main" id="{94F15C27-FFF6-444C-A372-88CE86501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810" y="1292352"/>
            <a:ext cx="7948247" cy="4734924"/>
          </a:xfrm>
          <a:prstGeom prst="rect">
            <a:avLst/>
          </a:prstGeom>
        </p:spPr>
      </p:pic>
    </p:spTree>
    <p:extLst>
      <p:ext uri="{BB962C8B-B14F-4D97-AF65-F5344CB8AC3E}">
        <p14:creationId xmlns:p14="http://schemas.microsoft.com/office/powerpoint/2010/main" val="63731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2331" y="669868"/>
            <a:ext cx="9077036" cy="4263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u="none" strike="noStrike" kern="1200" cap="none" spc="0" normalizeH="0" baseline="0" noProof="0" dirty="0">
                <a:ln>
                  <a:noFill/>
                </a:ln>
                <a:solidFill>
                  <a:srgbClr val="069494"/>
                </a:solidFill>
                <a:effectLst/>
                <a:uLnTx/>
                <a:uFillTx/>
                <a:latin typeface="Gotham Rounded Bold" panose="02000000000000000000" pitchFamily="2" charset="0"/>
              </a:rPr>
              <a:t>TCHMB Executive Committee</a:t>
            </a:r>
          </a:p>
        </p:txBody>
      </p:sp>
      <p:sp>
        <p:nvSpPr>
          <p:cNvPr id="7" name="TextBox 6"/>
          <p:cNvSpPr txBox="1"/>
          <p:nvPr/>
        </p:nvSpPr>
        <p:spPr>
          <a:xfrm>
            <a:off x="1165722" y="1411711"/>
            <a:ext cx="11026278" cy="6186309"/>
          </a:xfrm>
          <a:prstGeom prst="rect">
            <a:avLst/>
          </a:prstGeom>
          <a:noFill/>
        </p:spPr>
        <p:txBody>
          <a:bodyPr wrap="square" numCol="2" spcCol="274320" rtlCol="0" anchor="b">
            <a:spAutoFit/>
          </a:bodyPr>
          <a:lstStyle/>
          <a:p>
            <a:r>
              <a:rPr lang="en-US" sz="1600" dirty="0">
                <a:latin typeface="Calibri" panose="020F0502020204030204" pitchFamily="34" charset="0"/>
                <a:cs typeface="Calibri" panose="020F0502020204030204" pitchFamily="34" charset="0"/>
              </a:rPr>
              <a:t>Chair: </a:t>
            </a:r>
            <a:r>
              <a:rPr lang="en-US" sz="1600" b="1" dirty="0">
                <a:latin typeface="Calibri" panose="020F0502020204030204" pitchFamily="34" charset="0"/>
                <a:cs typeface="Calibri" panose="020F0502020204030204" pitchFamily="34" charset="0"/>
                <a:hlinkClick r:id="rId3"/>
              </a:rPr>
              <a:t>Michael Speer, MD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Vice Chair/Chair-Elect: </a:t>
            </a:r>
            <a:r>
              <a:rPr lang="en-US" sz="1600" b="1" dirty="0">
                <a:latin typeface="Calibri" panose="020F0502020204030204" pitchFamily="34" charset="0"/>
                <a:cs typeface="Calibri" panose="020F0502020204030204" pitchFamily="34" charset="0"/>
                <a:hlinkClick r:id="rId4"/>
              </a:rPr>
              <a:t>Patrick Ramsey, MD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Past Chair: </a:t>
            </a:r>
            <a:r>
              <a:rPr lang="en-US" sz="1600" b="1" dirty="0">
                <a:latin typeface="Calibri" panose="020F0502020204030204" pitchFamily="34" charset="0"/>
                <a:cs typeface="Calibri" panose="020F0502020204030204" pitchFamily="34" charset="0"/>
                <a:hlinkClick r:id="rId5"/>
              </a:rPr>
              <a:t>George Saade, MD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Obstetrics Subcommittee Co-Chairs: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hlinkClick r:id="rId6"/>
              </a:rPr>
              <a:t>Christina Davidson, MD</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hlinkClick r:id="rId7"/>
              </a:rPr>
              <a:t>Catherine Eppes, MD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Neonatal Subcommittee Co-Chairs:</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hlinkClick r:id="rId8"/>
              </a:rPr>
              <a:t>Charleta Guillory, MD</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hlinkClick r:id="rId9"/>
              </a:rPr>
              <a:t>Nancy Hurst, PhD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Community Health Subcommittee Co-Chairs:</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hlinkClick r:id="rId10"/>
              </a:rPr>
              <a:t>June Hanke, RN, MSN, MPH</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hlinkClick r:id="rId11"/>
              </a:rPr>
              <a:t>Janet Jones, MPH</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Data Co-Chairs: Vacant</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DSHS: </a:t>
            </a:r>
            <a:r>
              <a:rPr lang="en-US" sz="1600" b="1" dirty="0">
                <a:latin typeface="Calibri" panose="020F0502020204030204" pitchFamily="34" charset="0"/>
                <a:cs typeface="Calibri" panose="020F0502020204030204" pitchFamily="34" charset="0"/>
                <a:hlinkClick r:id="rId12"/>
              </a:rPr>
              <a:t>Manda Hall, MD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HHSC: </a:t>
            </a:r>
            <a:r>
              <a:rPr lang="en-US" sz="1600" b="1" dirty="0">
                <a:latin typeface="Calibri" panose="020F0502020204030204" pitchFamily="34" charset="0"/>
                <a:cs typeface="Calibri" panose="020F0502020204030204" pitchFamily="34" charset="0"/>
                <a:hlinkClick r:id="rId13"/>
              </a:rPr>
              <a:t>Stephanie Stephens</a:t>
            </a: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DFPS: </a:t>
            </a:r>
            <a:r>
              <a:rPr lang="en-US" sz="1600" b="1" dirty="0">
                <a:latin typeface="Calibri" panose="020F0502020204030204" pitchFamily="34" charset="0"/>
                <a:cs typeface="Calibri" panose="020F0502020204030204" pitchFamily="34" charset="0"/>
                <a:hlinkClick r:id="rId14"/>
              </a:rPr>
              <a:t>Sasha Rasco, MPAff</a:t>
            </a:r>
            <a:endParaRPr lang="en-US" sz="1600" b="1"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March of Dimes: </a:t>
            </a:r>
            <a:r>
              <a:rPr lang="en-US" sz="1600" b="1" dirty="0">
                <a:latin typeface="Calibri" panose="020F0502020204030204" pitchFamily="34" charset="0"/>
                <a:cs typeface="Calibri" panose="020F0502020204030204" pitchFamily="34" charset="0"/>
                <a:hlinkClick r:id="rId15"/>
              </a:rPr>
              <a:t>Heather </a:t>
            </a:r>
            <a:r>
              <a:rPr lang="en-US" sz="1600" b="1" dirty="0" err="1">
                <a:latin typeface="Calibri" panose="020F0502020204030204" pitchFamily="34" charset="0"/>
                <a:cs typeface="Calibri" panose="020F0502020204030204" pitchFamily="34" charset="0"/>
                <a:hlinkClick r:id="rId15"/>
              </a:rPr>
              <a:t>Butscher</a:t>
            </a:r>
            <a:r>
              <a:rPr lang="en-US" sz="1600" b="1" dirty="0">
                <a:latin typeface="Calibri" panose="020F0502020204030204" pitchFamily="34" charset="0"/>
                <a:cs typeface="Calibri" panose="020F0502020204030204" pitchFamily="34" charset="0"/>
                <a:hlinkClick r:id="rId15"/>
              </a:rPr>
              <a:t>, LMSW</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TMA Emily Briggs, MD, MPH</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THA </a:t>
            </a:r>
            <a:r>
              <a:rPr lang="en-US" sz="1600" b="1" dirty="0">
                <a:latin typeface="Calibri" panose="020F0502020204030204" pitchFamily="34" charset="0"/>
                <a:cs typeface="Calibri" panose="020F0502020204030204" pitchFamily="34" charset="0"/>
                <a:hlinkClick r:id="rId16"/>
              </a:rPr>
              <a:t>Carrie Kroll</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TACHC </a:t>
            </a:r>
            <a:r>
              <a:rPr lang="en-US" sz="1600" b="1" dirty="0">
                <a:latin typeface="Calibri" panose="020F0502020204030204" pitchFamily="34" charset="0"/>
                <a:cs typeface="Calibri" panose="020F0502020204030204" pitchFamily="34" charset="0"/>
                <a:hlinkClick r:id="rId17"/>
              </a:rPr>
              <a:t>Jose Camacho, JD</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AWHONN </a:t>
            </a:r>
            <a:r>
              <a:rPr lang="en-US" sz="1600" b="1" dirty="0">
                <a:latin typeface="Calibri" panose="020F0502020204030204" pitchFamily="34" charset="0"/>
                <a:cs typeface="Calibri" panose="020F0502020204030204" pitchFamily="34" charset="0"/>
                <a:hlinkClick r:id="rId18"/>
              </a:rPr>
              <a:t>Shellie Nelson, MS, RN</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ACOG </a:t>
            </a:r>
            <a:r>
              <a:rPr lang="en-US" sz="1600" b="1" dirty="0">
                <a:latin typeface="Calibri" panose="020F0502020204030204" pitchFamily="34" charset="0"/>
                <a:cs typeface="Calibri" panose="020F0502020204030204" pitchFamily="34" charset="0"/>
                <a:hlinkClick r:id="rId19"/>
              </a:rPr>
              <a:t>C. Tony Dunn, MD, FACOG</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TPS: </a:t>
            </a:r>
            <a:r>
              <a:rPr lang="en-US" sz="1600" b="1" dirty="0">
                <a:latin typeface="Calibri" panose="020F0502020204030204" pitchFamily="34" charset="0"/>
                <a:cs typeface="Calibri" panose="020F0502020204030204" pitchFamily="34" charset="0"/>
                <a:hlinkClick r:id="rId20"/>
              </a:rPr>
              <a:t>Ben </a:t>
            </a:r>
            <a:r>
              <a:rPr lang="en-US" sz="1600" b="1" dirty="0" err="1">
                <a:latin typeface="Calibri" panose="020F0502020204030204" pitchFamily="34" charset="0"/>
                <a:cs typeface="Calibri" panose="020F0502020204030204" pitchFamily="34" charset="0"/>
                <a:hlinkClick r:id="rId20"/>
              </a:rPr>
              <a:t>Raimer</a:t>
            </a:r>
            <a:r>
              <a:rPr lang="en-US" sz="1600" b="1" dirty="0">
                <a:latin typeface="Calibri" panose="020F0502020204030204" pitchFamily="34" charset="0"/>
                <a:cs typeface="Calibri" panose="020F0502020204030204" pitchFamily="34" charset="0"/>
                <a:hlinkClick r:id="rId20"/>
              </a:rPr>
              <a:t>, MD</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22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0615" y="762000"/>
            <a:ext cx="7404975" cy="8591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u="none" strike="noStrike" kern="1200" cap="none" spc="0" normalizeH="0" baseline="0" noProof="0" dirty="0">
                <a:ln>
                  <a:noFill/>
                </a:ln>
                <a:solidFill>
                  <a:srgbClr val="069494"/>
                </a:solidFill>
                <a:effectLst/>
                <a:uLnTx/>
                <a:uFillTx/>
                <a:latin typeface="+mn-lt"/>
              </a:rPr>
              <a:t>TCHMB Staff  </a:t>
            </a:r>
          </a:p>
        </p:txBody>
      </p:sp>
      <p:sp>
        <p:nvSpPr>
          <p:cNvPr id="6" name="TextBox 5"/>
          <p:cNvSpPr txBox="1"/>
          <p:nvPr/>
        </p:nvSpPr>
        <p:spPr>
          <a:xfrm>
            <a:off x="610615" y="1569695"/>
            <a:ext cx="4302761" cy="42165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prstClr val="black"/>
                </a:solidFill>
                <a:effectLst/>
                <a:uLnTx/>
                <a:uFillTx/>
              </a:rPr>
              <a:t>UTHSC Tyler &amp; UT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David Lakey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Nagla Elerian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Dorothy </a:t>
            </a:r>
            <a:r>
              <a:rPr kumimoji="0" lang="en-US" sz="2200" u="none" strike="noStrike" kern="1200" cap="none" spc="0" normalizeH="0" baseline="0" noProof="0" dirty="0" err="1">
                <a:ln>
                  <a:noFill/>
                </a:ln>
                <a:solidFill>
                  <a:prstClr val="black"/>
                </a:solidFill>
                <a:effectLst/>
                <a:uLnTx/>
                <a:uFillTx/>
              </a:rPr>
              <a:t>Mandell</a:t>
            </a:r>
            <a:endParaRPr kumimoji="0" lang="en-US" sz="220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Lark Needham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Daniel Oppenheimer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Divya Patel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rPr>
              <a:t>Jon Gibson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Em Karimifar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rPr>
              <a:t>Meliha Salahuddin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Amanda Wagner</a:t>
            </a:r>
          </a:p>
        </p:txBody>
      </p:sp>
      <p:sp>
        <p:nvSpPr>
          <p:cNvPr id="7" name="TextBox 6"/>
          <p:cNvSpPr txBox="1"/>
          <p:nvPr/>
        </p:nvSpPr>
        <p:spPr>
          <a:xfrm>
            <a:off x="5210945" y="1621123"/>
            <a:ext cx="3495803" cy="418576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solidFill>
                  <a:prstClr val="black"/>
                </a:solidFill>
                <a:effectLst/>
                <a:uLnTx/>
                <a:uFillTx/>
              </a:rPr>
              <a:t>DSHS</a:t>
            </a:r>
          </a:p>
          <a:p>
            <a:pPr marR="0" lvl="0" algn="l" defTabSz="914400" rtl="0" eaLnBrk="1" fontAlgn="auto" latinLnBrk="0" hangingPunct="1">
              <a:lnSpc>
                <a:spcPct val="100000"/>
              </a:lnSpc>
              <a:spcBef>
                <a:spcPts val="0"/>
              </a:spcBef>
              <a:spcAft>
                <a:spcPts val="0"/>
              </a:spcAft>
              <a:buClrTx/>
              <a:buSzTx/>
              <a:tabLst/>
              <a:defRPr/>
            </a:pPr>
            <a:endParaRPr kumimoji="0" lang="en-US" sz="220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Manda Hall</a:t>
            </a:r>
          </a:p>
          <a:p>
            <a:pPr marL="342900" indent="-342900">
              <a:buFont typeface="Arial" panose="020B0604020202020204" pitchFamily="34" charset="0"/>
              <a:buChar char="•"/>
              <a:defRPr/>
            </a:pPr>
            <a:r>
              <a:rPr lang="en-US" sz="2200" dirty="0">
                <a:solidFill>
                  <a:prstClr val="black"/>
                </a:solidFill>
              </a:rPr>
              <a:t>Jeremy Triplett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rPr>
              <a:t>Megan Coulter</a:t>
            </a:r>
            <a:endParaRPr kumimoji="0" lang="en-US" sz="220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u="none" strike="noStrike" kern="1200" cap="none" spc="0" normalizeH="0" baseline="0" noProof="0" dirty="0">
                <a:ln>
                  <a:noFill/>
                </a:ln>
                <a:solidFill>
                  <a:prstClr val="black"/>
                </a:solidFill>
                <a:effectLst/>
                <a:uLnTx/>
                <a:uFillTx/>
              </a:rPr>
              <a:t>Molly Lindner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rPr>
              <a:t>Julie Stagg</a:t>
            </a:r>
          </a:p>
          <a:p>
            <a:pPr marL="342900" indent="-342900">
              <a:buFont typeface="Arial" panose="020B0604020202020204" pitchFamily="34" charset="0"/>
              <a:buChar char="•"/>
              <a:defRPr/>
            </a:pPr>
            <a:r>
              <a:rPr lang="en-US" sz="2200" dirty="0">
                <a:solidFill>
                  <a:prstClr val="black"/>
                </a:solidFill>
              </a:rPr>
              <a:t>Ashley </a:t>
            </a:r>
            <a:r>
              <a:rPr lang="en-US" sz="2200" dirty="0" err="1">
                <a:solidFill>
                  <a:prstClr val="black"/>
                </a:solidFill>
              </a:rPr>
              <a:t>Steenberger</a:t>
            </a:r>
            <a:endParaRPr kumimoji="0" lang="en-US" sz="2200" u="none" strike="noStrike" kern="1200" cap="none" spc="0" normalizeH="0" baseline="0" noProof="0" dirty="0">
              <a:ln>
                <a:noFill/>
              </a:ln>
              <a:solidFill>
                <a:prstClr val="black"/>
              </a:solidFill>
              <a:effectLst/>
              <a:uLnTx/>
              <a:uFillTx/>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rPr>
              <a:t>Allison </a:t>
            </a:r>
            <a:r>
              <a:rPr lang="en-US" sz="2200" dirty="0" err="1">
                <a:solidFill>
                  <a:prstClr val="black"/>
                </a:solidFill>
              </a:rPr>
              <a:t>Waage</a:t>
            </a:r>
            <a:endParaRPr lang="en-US" sz="2200" dirty="0">
              <a:solidFill>
                <a:prstClr val="black"/>
              </a:solidFill>
            </a:endParaRPr>
          </a:p>
          <a:p>
            <a:pPr marL="342900" indent="-342900">
              <a:buFont typeface="Arial" panose="020B0604020202020204" pitchFamily="34" charset="0"/>
              <a:buChar char="•"/>
              <a:defRPr/>
            </a:pPr>
            <a:r>
              <a:rPr lang="en-US" sz="2200" dirty="0">
                <a:solidFill>
                  <a:prstClr val="black"/>
                </a:solidFill>
              </a:rPr>
              <a:t>Chris Webb</a:t>
            </a:r>
          </a:p>
          <a:p>
            <a:pPr marL="342900" indent="-342900">
              <a:buFont typeface="Arial" panose="020B0604020202020204" pitchFamily="34" charset="0"/>
              <a:buChar char="•"/>
              <a:defRPr/>
            </a:pPr>
            <a:r>
              <a:rPr lang="en-US" sz="2200" dirty="0">
                <a:solidFill>
                  <a:prstClr val="black"/>
                </a:solidFill>
              </a:rPr>
              <a:t>Audrey Young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953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4045C-859B-0E4E-AF2D-EE9D1BCC1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74420"/>
            <a:ext cx="12192000" cy="3543144"/>
          </a:xfrm>
          <a:prstGeom prst="rect">
            <a:avLst/>
          </a:prstGeom>
        </p:spPr>
      </p:pic>
      <p:pic>
        <p:nvPicPr>
          <p:cNvPr id="3" name="Picture 2">
            <a:extLst>
              <a:ext uri="{FF2B5EF4-FFF2-40B4-BE49-F238E27FC236}">
                <a16:creationId xmlns:a16="http://schemas.microsoft.com/office/drawing/2014/main" id="{5E5E4714-B8E4-4A30-AE10-18792B0B1BA0}"/>
              </a:ext>
            </a:extLst>
          </p:cNvPr>
          <p:cNvPicPr>
            <a:picLocks noChangeAspect="1"/>
          </p:cNvPicPr>
          <p:nvPr/>
        </p:nvPicPr>
        <p:blipFill>
          <a:blip r:embed="rId4"/>
          <a:stretch>
            <a:fillRect/>
          </a:stretch>
        </p:blipFill>
        <p:spPr>
          <a:xfrm>
            <a:off x="3851707" y="2917103"/>
            <a:ext cx="3952875" cy="1171575"/>
          </a:xfrm>
          <a:prstGeom prst="rect">
            <a:avLst/>
          </a:prstGeom>
        </p:spPr>
      </p:pic>
      <p:pic>
        <p:nvPicPr>
          <p:cNvPr id="2" name="Picture 1">
            <a:extLst>
              <a:ext uri="{FF2B5EF4-FFF2-40B4-BE49-F238E27FC236}">
                <a16:creationId xmlns:a16="http://schemas.microsoft.com/office/drawing/2014/main" id="{2E5860E8-BFEC-4427-B00F-364767550FCA}"/>
              </a:ext>
            </a:extLst>
          </p:cNvPr>
          <p:cNvPicPr>
            <a:picLocks noChangeAspect="1"/>
          </p:cNvPicPr>
          <p:nvPr/>
        </p:nvPicPr>
        <p:blipFill>
          <a:blip r:embed="rId5"/>
          <a:stretch>
            <a:fillRect/>
          </a:stretch>
        </p:blipFill>
        <p:spPr>
          <a:xfrm>
            <a:off x="3818369" y="3916650"/>
            <a:ext cx="4019550" cy="1038225"/>
          </a:xfrm>
          <a:prstGeom prst="rect">
            <a:avLst/>
          </a:prstGeom>
        </p:spPr>
      </p:pic>
    </p:spTree>
    <p:extLst>
      <p:ext uri="{BB962C8B-B14F-4D97-AF65-F5344CB8AC3E}">
        <p14:creationId xmlns:p14="http://schemas.microsoft.com/office/powerpoint/2010/main" val="4221304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673</Words>
  <Application>Microsoft Macintosh PowerPoint</Application>
  <PresentationFormat>Widescreen</PresentationFormat>
  <Paragraphs>129</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Gotham Rounded Bold</vt:lpstr>
      <vt:lpstr>Office Theme</vt:lpstr>
      <vt:lpstr>PowerPoint Presentation</vt:lpstr>
      <vt:lpstr>2018 Premature Birth Report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Projects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Oppenheimer, Daniel</dc:creator>
  <cp:lastModifiedBy>Microsoft Office User</cp:lastModifiedBy>
  <cp:revision>34</cp:revision>
  <dcterms:created xsi:type="dcterms:W3CDTF">2019-01-10T14:56:20Z</dcterms:created>
  <dcterms:modified xsi:type="dcterms:W3CDTF">2019-02-08T19:11:23Z</dcterms:modified>
</cp:coreProperties>
</file>