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1" r:id="rId2"/>
  </p:sldMasterIdLst>
  <p:notesMasterIdLst>
    <p:notesMasterId r:id="rId20"/>
  </p:notesMasterIdLst>
  <p:handoutMasterIdLst>
    <p:handoutMasterId r:id="rId21"/>
  </p:handoutMasterIdLst>
  <p:sldIdLst>
    <p:sldId id="275" r:id="rId3"/>
    <p:sldId id="276" r:id="rId4"/>
    <p:sldId id="289" r:id="rId5"/>
    <p:sldId id="277" r:id="rId6"/>
    <p:sldId id="280" r:id="rId7"/>
    <p:sldId id="257" r:id="rId8"/>
    <p:sldId id="278" r:id="rId9"/>
    <p:sldId id="259" r:id="rId10"/>
    <p:sldId id="287" r:id="rId11"/>
    <p:sldId id="288" r:id="rId12"/>
    <p:sldId id="286" r:id="rId13"/>
    <p:sldId id="285" r:id="rId14"/>
    <p:sldId id="281" r:id="rId15"/>
    <p:sldId id="284" r:id="rId16"/>
    <p:sldId id="282" r:id="rId17"/>
    <p:sldId id="283" r:id="rId18"/>
    <p:sldId id="262" r:id="rId19"/>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450"/>
    <a:srgbClr val="02215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5771" autoAdjust="0"/>
  </p:normalViewPr>
  <p:slideViewPr>
    <p:cSldViewPr snapToGrid="0">
      <p:cViewPr varScale="1">
        <p:scale>
          <a:sx n="118" d="100"/>
          <a:sy n="118" d="100"/>
        </p:scale>
        <p:origin x="228"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40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2"/>
            <a:ext cx="2971800" cy="463408"/>
          </a:xfrm>
          <a:prstGeom prst="rect">
            <a:avLst/>
          </a:prstGeom>
        </p:spPr>
        <p:txBody>
          <a:bodyPr vert="horz" lIns="91440" tIns="45720" rIns="91440" bIns="45720" rtlCol="0"/>
          <a:lstStyle>
            <a:lvl1pPr algn="r">
              <a:defRPr sz="1200"/>
            </a:lvl1pPr>
          </a:lstStyle>
          <a:p>
            <a:fld id="{6AC479C4-87BA-4A8B-B739-F95EB411011A}" type="datetimeFigureOut">
              <a:rPr lang="en-US" smtClean="0"/>
              <a:t>1/19/2018</a:t>
            </a:fld>
            <a:endParaRPr lang="en-US" dirty="0"/>
          </a:p>
        </p:txBody>
      </p:sp>
      <p:sp>
        <p:nvSpPr>
          <p:cNvPr id="4" name="Footer Placeholder 3"/>
          <p:cNvSpPr>
            <a:spLocks noGrp="1"/>
          </p:cNvSpPr>
          <p:nvPr>
            <p:ph type="ftr" sz="quarter" idx="2"/>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2669"/>
            <a:ext cx="2971800" cy="463407"/>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40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63408"/>
          </a:xfrm>
          <a:prstGeom prst="rect">
            <a:avLst/>
          </a:prstGeom>
        </p:spPr>
        <p:txBody>
          <a:bodyPr vert="horz" lIns="91440" tIns="45720" rIns="91440" bIns="45720" rtlCol="0"/>
          <a:lstStyle>
            <a:lvl1pPr algn="r">
              <a:defRPr sz="1200"/>
            </a:lvl1pPr>
          </a:lstStyle>
          <a:p>
            <a:fld id="{40FC3508-E8F7-458D-B367-BDAFD52A9C9A}" type="datetimeFigureOut">
              <a:rPr lang="en-US" smtClean="0"/>
              <a:t>1/19/2018</a:t>
            </a:fld>
            <a:endParaRPr lang="en-US" dirty="0"/>
          </a:p>
        </p:txBody>
      </p:sp>
      <p:sp>
        <p:nvSpPr>
          <p:cNvPr id="4" name="Slide Image Placeholder 3"/>
          <p:cNvSpPr>
            <a:spLocks noGrp="1" noRot="1" noChangeAspect="1"/>
          </p:cNvSpPr>
          <p:nvPr>
            <p:ph type="sldImg" idx="2"/>
          </p:nvPr>
        </p:nvSpPr>
        <p:spPr>
          <a:xfrm>
            <a:off x="-711200" y="931863"/>
            <a:ext cx="4794250" cy="2697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424429" y="931369"/>
            <a:ext cx="3107000" cy="7371325"/>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9"/>
            <a:ext cx="2971800" cy="463407"/>
          </a:xfrm>
          <a:prstGeom prst="rect">
            <a:avLst/>
          </a:prstGeom>
        </p:spPr>
        <p:txBody>
          <a:bodyPr vert="horz" lIns="91440" tIns="45720" rIns="91440" bIns="45720"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400050" y="6004133"/>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0050" y="6455479"/>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0050" y="6923440"/>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0050" y="5531872"/>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0050" y="7379087"/>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0050" y="5076225"/>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0050" y="4157701"/>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0050" y="4608264"/>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0050" y="7847048"/>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0050" y="8302694"/>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132723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dirty="0" smtClean="0"/>
              <a:t>NOTE* </a:t>
            </a:r>
            <a:r>
              <a:rPr lang="en-US" smtClean="0"/>
              <a:t>Effective</a:t>
            </a:r>
            <a:r>
              <a:rPr lang="en-US" baseline="0" smtClean="0"/>
              <a:t> date is by 9/1/18. </a:t>
            </a:r>
            <a:endParaRPr lang="en-US" dirty="0"/>
          </a:p>
        </p:txBody>
      </p:sp>
      <p:sp>
        <p:nvSpPr>
          <p:cNvPr id="4" name="Slide Number Placeholder 3"/>
          <p:cNvSpPr>
            <a:spLocks noGrp="1"/>
          </p:cNvSpPr>
          <p:nvPr>
            <p:ph type="sldNum" sz="quarter" idx="10"/>
          </p:nvPr>
        </p:nvSpPr>
        <p:spPr/>
        <p:txBody>
          <a:bodyPr/>
          <a:lstStyle/>
          <a:p>
            <a:r>
              <a:rPr lang="en-US" dirty="0" smtClean="0"/>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161204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600" kern="1200" dirty="0" smtClean="0">
                <a:solidFill>
                  <a:schemeClr val="tx1"/>
                </a:solidFill>
                <a:effectLst/>
                <a:latin typeface="+mn-lt"/>
                <a:ea typeface="+mn-ea"/>
                <a:cs typeface="+mn-cs"/>
              </a:rPr>
              <a:t>Six maternal mortality and morbidity bills were filed during the regular session, with SB1599 being the only bill to pass. </a:t>
            </a:r>
          </a:p>
          <a:p>
            <a:pPr marL="285750" lvl="0" indent="-285750">
              <a:buFont typeface="Arial" panose="020B0604020202020204" pitchFamily="34" charset="0"/>
              <a:buChar char="•"/>
            </a:pPr>
            <a:r>
              <a:rPr lang="en-US" sz="1600" kern="1200" dirty="0" smtClean="0">
                <a:solidFill>
                  <a:schemeClr val="tx1"/>
                </a:solidFill>
                <a:effectLst/>
                <a:latin typeface="+mn-lt"/>
                <a:ea typeface="+mn-ea"/>
                <a:cs typeface="+mn-cs"/>
              </a:rPr>
              <a:t>SB1599 requires DSHS to post on the DSHS website information on the protocol and best practices for pregnancy-related death investigations, which includes determining when a comprehensive toxicology screening should be performed, and when a death should be investigated by a medical examiner or justice of the peace.</a:t>
            </a:r>
          </a:p>
          <a:p>
            <a:pPr marL="285750" lvl="0" indent="-285750">
              <a:buFont typeface="Arial" panose="020B0604020202020204" pitchFamily="34" charset="0"/>
              <a:buChar char="•"/>
            </a:pPr>
            <a:r>
              <a:rPr lang="en-US" sz="1600" kern="1200" dirty="0" smtClean="0">
                <a:solidFill>
                  <a:schemeClr val="tx1"/>
                </a:solidFill>
                <a:effectLst/>
                <a:latin typeface="+mn-lt"/>
                <a:ea typeface="+mn-ea"/>
                <a:cs typeface="+mn-cs"/>
              </a:rPr>
              <a:t>It also directs DSHS to create training and guidance on how best to correctly complete a death certificate for a person whose death was related to a pregnancy.</a:t>
            </a: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316640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Verdana" panose="020B0604030504040204" pitchFamily="34" charset="0"/>
                <a:cs typeface="+mn-cs"/>
              </a:rPr>
              <a:t>SB17 was the only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Maternal Mortality and Morbidity bill</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Verdana" panose="020B0604030504040204" pitchFamily="34" charset="0"/>
                <a:cs typeface="+mn-cs"/>
              </a:rPr>
              <a:t> passed during Special Session.  It relates to maternal health and safety, pregnancy-related deaths, and maternal morbidity, including postpartum depression. It also </a:t>
            </a:r>
            <a:r>
              <a:rPr kumimoji="0" lang="en-US" sz="2000" b="0" i="0" u="none" strike="noStrike" kern="1200" cap="none" spc="0" normalizeH="0" baseline="0" noProof="0" dirty="0" smtClean="0">
                <a:ln>
                  <a:noFill/>
                </a:ln>
                <a:solidFill>
                  <a:srgbClr val="FFFFFF"/>
                </a:solidFill>
                <a:effectLst/>
                <a:uLnTx/>
                <a:uFillTx/>
                <a:latin typeface="+mn-lt"/>
                <a:ea typeface="+mn-ea"/>
                <a:cs typeface="+mn-cs"/>
              </a:rPr>
              <a:t>extends the Maternal Mortality and Morbidity Task Force through September 1, 2023</a:t>
            </a:r>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107433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dirty="0"/>
              <a:t>Meagan is working with Laurie</a:t>
            </a:r>
            <a:r>
              <a:rPr lang="en-US" baseline="0" dirty="0"/>
              <a:t> Shannon, Mary </a:t>
            </a:r>
            <a:r>
              <a:rPr lang="en-US" baseline="0" dirty="0" err="1"/>
              <a:t>Sowder</a:t>
            </a:r>
            <a:r>
              <a:rPr lang="en-US" baseline="0" dirty="0"/>
              <a:t>, and HHS </a:t>
            </a:r>
            <a:r>
              <a:rPr lang="en-US" baseline="0" dirty="0" err="1"/>
              <a:t>Comms</a:t>
            </a:r>
            <a:r>
              <a:rPr lang="en-US" baseline="0" dirty="0"/>
              <a:t> on this requirement.</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mn-cs"/>
            </a:endParaRP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122693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14</a:t>
            </a:fld>
            <a:endParaRPr lang="en-US" dirty="0"/>
          </a:p>
        </p:txBody>
      </p:sp>
    </p:spTree>
    <p:extLst>
      <p:ext uri="{BB962C8B-B14F-4D97-AF65-F5344CB8AC3E}">
        <p14:creationId xmlns:p14="http://schemas.microsoft.com/office/powerpoint/2010/main" val="290966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dirty="0"/>
              <a:t>Referring to AIM bundles.</a:t>
            </a:r>
          </a:p>
          <a:p>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SB17 directs DSHS to coordinate with Health and Human Services Commission (HHSC) and the Task Force to identify specific strategies related to severe maternal morbidity and chronic disease, promote maternal health and safety informational materials, tools, and best practice procedures. </a:t>
            </a:r>
            <a:r>
              <a:rPr kumimoji="0" lang="en-US" sz="1200" b="1" i="1"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(Note added by DSHS/CHI on 1/18/18)</a:t>
            </a:r>
          </a:p>
          <a:p>
            <a:pPr marL="0" indent="0">
              <a:buFont typeface="Arial" panose="020B0604020202020204" pitchFamily="34" charset="0"/>
              <a:buNone/>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228600" lvl="1" indent="0">
              <a:buFont typeface="Arial" panose="020B0604020202020204" pitchFamily="34" charset="0"/>
              <a:buNone/>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15</a:t>
            </a:fld>
            <a:endParaRPr lang="en-US" dirty="0"/>
          </a:p>
        </p:txBody>
      </p:sp>
    </p:spTree>
    <p:extLst>
      <p:ext uri="{BB962C8B-B14F-4D97-AF65-F5344CB8AC3E}">
        <p14:creationId xmlns:p14="http://schemas.microsoft.com/office/powerpoint/2010/main" val="264685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The determination from the feasibility study is required to be included in the report on pregnancy-related deaths, severe maternal morbidity, and postpartum depression.</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The combined report on pregnancy-related deaths, severe maternal morbidity, and postpartum depression and the feasibility study related to the maternal health and safety initiative is due no later than December 1, 2018. </a:t>
            </a:r>
          </a:p>
          <a:p>
            <a:r>
              <a:rPr lang="en-US" sz="16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16</a:t>
            </a:fld>
            <a:endParaRPr lang="en-US" dirty="0"/>
          </a:p>
        </p:txBody>
      </p:sp>
    </p:spTree>
    <p:extLst>
      <p:ext uri="{BB962C8B-B14F-4D97-AF65-F5344CB8AC3E}">
        <p14:creationId xmlns:p14="http://schemas.microsoft.com/office/powerpoint/2010/main" val="283238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17</a:t>
            </a:fld>
            <a:endParaRPr lang="en-US" dirty="0"/>
          </a:p>
        </p:txBody>
      </p:sp>
    </p:spTree>
    <p:extLst>
      <p:ext uri="{BB962C8B-B14F-4D97-AF65-F5344CB8AC3E}">
        <p14:creationId xmlns:p14="http://schemas.microsoft.com/office/powerpoint/2010/main" val="337783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b="1" dirty="0"/>
              <a:t>Maternal and Neonatal Health Report, Rider 40 (BBO Report</a:t>
            </a:r>
            <a:r>
              <a:rPr lang="en-US" dirty="0"/>
              <a:t>):</a:t>
            </a:r>
            <a:r>
              <a:rPr lang="en-US" baseline="0" dirty="0"/>
              <a:t> </a:t>
            </a:r>
            <a:r>
              <a:rPr lang="en-US" sz="1600" kern="1200" dirty="0">
                <a:solidFill>
                  <a:schemeClr val="tx1"/>
                </a:solidFill>
                <a:effectLst/>
                <a:latin typeface="+mn-lt"/>
                <a:ea typeface="+mn-ea"/>
                <a:cs typeface="+mn-cs"/>
              </a:rPr>
              <a:t>A report with the summary of these efforts is due to the Governor, the LBB, and relevant House and Senate committees by December 1, 2018.</a:t>
            </a:r>
            <a:endParaRPr lang="en-US" sz="1600" kern="1200" baseline="0" dirty="0">
              <a:solidFill>
                <a:schemeClr val="tx1"/>
              </a:solidFill>
              <a:effectLst/>
              <a:latin typeface="+mn-lt"/>
              <a:ea typeface="+mn-ea"/>
              <a:cs typeface="+mn-cs"/>
            </a:endParaRPr>
          </a:p>
          <a:p>
            <a:endParaRPr lang="en-US" sz="1600" kern="1200" baseline="0" dirty="0">
              <a:solidFill>
                <a:schemeClr val="tx1"/>
              </a:solidFill>
              <a:effectLst/>
              <a:latin typeface="+mn-lt"/>
              <a:ea typeface="+mn-ea"/>
              <a:cs typeface="+mn-cs"/>
            </a:endParaRPr>
          </a:p>
          <a:p>
            <a:r>
              <a:rPr lang="en-US" sz="1600" b="1" kern="1200" baseline="0" dirty="0">
                <a:solidFill>
                  <a:schemeClr val="tx1"/>
                </a:solidFill>
                <a:effectLst/>
                <a:latin typeface="+mn-lt"/>
                <a:ea typeface="+mn-ea"/>
                <a:cs typeface="+mn-cs"/>
              </a:rPr>
              <a:t>Texas Medicaid Pre-term Births and Low Birthweight Births, Rider 54</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HHSC must study and report on opportunities for cost savings to Medicaid from increasing the minimum legal age to access tobacco and electronic nicotine delivery system products from 18 to 21 years.  The report must include estimates related to the prevention of pre-term births and low birthweight births attributable to smoking, and the associated costs.  The report is due no later than August 31, 2018</a:t>
            </a:r>
            <a:r>
              <a:rPr lang="en-US" sz="1600" kern="1200" dirty="0" smtClean="0">
                <a:solidFill>
                  <a:schemeClr val="tx1"/>
                </a:solidFill>
                <a:effectLst/>
                <a:latin typeface="+mn-lt"/>
                <a:ea typeface="+mn-ea"/>
                <a:cs typeface="+mn-cs"/>
              </a:rPr>
              <a:t>. CADS lead</a:t>
            </a:r>
            <a:r>
              <a:rPr lang="en-US" sz="1600" kern="1200" baseline="0" dirty="0" smtClean="0">
                <a:solidFill>
                  <a:schemeClr val="tx1"/>
                </a:solidFill>
                <a:effectLst/>
                <a:latin typeface="+mn-lt"/>
                <a:ea typeface="+mn-ea"/>
                <a:cs typeface="+mn-cs"/>
              </a:rPr>
              <a:t> on this.</a:t>
            </a:r>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2</a:t>
            </a:fld>
            <a:endParaRPr lang="en-US" dirty="0"/>
          </a:p>
        </p:txBody>
      </p:sp>
    </p:spTree>
    <p:extLst>
      <p:ext uri="{BB962C8B-B14F-4D97-AF65-F5344CB8AC3E}">
        <p14:creationId xmlns:p14="http://schemas.microsoft.com/office/powerpoint/2010/main" val="12236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b="1" dirty="0"/>
              <a:t>Maternal and Neonatal Health Report, Rider 40 (BBO Report</a:t>
            </a:r>
            <a:r>
              <a:rPr lang="en-US" dirty="0"/>
              <a:t>):</a:t>
            </a:r>
            <a:r>
              <a:rPr lang="en-US" baseline="0" dirty="0"/>
              <a:t> </a:t>
            </a:r>
            <a:r>
              <a:rPr lang="en-US" sz="1600" kern="1200" dirty="0">
                <a:solidFill>
                  <a:schemeClr val="tx1"/>
                </a:solidFill>
                <a:effectLst/>
                <a:latin typeface="+mn-lt"/>
                <a:ea typeface="+mn-ea"/>
                <a:cs typeface="+mn-cs"/>
              </a:rPr>
              <a:t>A report with the summary of these efforts is due to the Governor, the LBB, and relevant House and Senate committees by December 1, 2018.</a:t>
            </a:r>
            <a:endParaRPr lang="en-US" sz="1600" kern="1200" baseline="0" dirty="0">
              <a:solidFill>
                <a:schemeClr val="tx1"/>
              </a:solidFill>
              <a:effectLst/>
              <a:latin typeface="+mn-lt"/>
              <a:ea typeface="+mn-ea"/>
              <a:cs typeface="+mn-cs"/>
            </a:endParaRPr>
          </a:p>
          <a:p>
            <a:endParaRPr lang="en-US" sz="1600" kern="1200" baseline="0" dirty="0">
              <a:solidFill>
                <a:schemeClr val="tx1"/>
              </a:solidFill>
              <a:effectLst/>
              <a:latin typeface="+mn-lt"/>
              <a:ea typeface="+mn-ea"/>
              <a:cs typeface="+mn-cs"/>
            </a:endParaRPr>
          </a:p>
          <a:p>
            <a:r>
              <a:rPr lang="en-US" sz="1600" b="1" kern="1200" baseline="0" dirty="0">
                <a:solidFill>
                  <a:schemeClr val="tx1"/>
                </a:solidFill>
                <a:effectLst/>
                <a:latin typeface="+mn-lt"/>
                <a:ea typeface="+mn-ea"/>
                <a:cs typeface="+mn-cs"/>
              </a:rPr>
              <a:t>Texas Medicaid Pre-term Births and Low Birthweight Births, Rider 54</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HHSC must study and report on opportunities for cost savings to Medicaid from increasing the minimum legal age to access tobacco and electronic nicotine delivery system products from 18 to 21 years.  The report must include estimates related to the prevention of pre-term births and low birthweight births attributable to smoking, and the associated costs.  The report is due no later than August 31, 2018</a:t>
            </a:r>
            <a:r>
              <a:rPr lang="en-US" sz="1600" kern="1200" dirty="0" smtClean="0">
                <a:solidFill>
                  <a:schemeClr val="tx1"/>
                </a:solidFill>
                <a:effectLst/>
                <a:latin typeface="+mn-lt"/>
                <a:ea typeface="+mn-ea"/>
                <a:cs typeface="+mn-cs"/>
              </a:rPr>
              <a:t>. CADS lead</a:t>
            </a:r>
            <a:r>
              <a:rPr lang="en-US" sz="1600" kern="1200" baseline="0" dirty="0" smtClean="0">
                <a:solidFill>
                  <a:schemeClr val="tx1"/>
                </a:solidFill>
                <a:effectLst/>
                <a:latin typeface="+mn-lt"/>
                <a:ea typeface="+mn-ea"/>
                <a:cs typeface="+mn-cs"/>
              </a:rPr>
              <a:t> on this.</a:t>
            </a:r>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3</a:t>
            </a:fld>
            <a:endParaRPr lang="en-US" dirty="0"/>
          </a:p>
        </p:txBody>
      </p:sp>
    </p:spTree>
    <p:extLst>
      <p:ext uri="{BB962C8B-B14F-4D97-AF65-F5344CB8AC3E}">
        <p14:creationId xmlns:p14="http://schemas.microsoft.com/office/powerpoint/2010/main" val="154930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b="1" dirty="0"/>
              <a:t>Reporting of Postpartum Depression, Rider 85</a:t>
            </a:r>
            <a:r>
              <a:rPr lang="en-US" dirty="0"/>
              <a:t>: </a:t>
            </a:r>
            <a:r>
              <a:rPr lang="en-US" sz="1600" kern="1200" dirty="0">
                <a:solidFill>
                  <a:schemeClr val="tx1"/>
                </a:solidFill>
                <a:effectLst/>
                <a:latin typeface="+mn-lt"/>
                <a:ea typeface="+mn-ea"/>
                <a:cs typeface="+mn-cs"/>
              </a:rPr>
              <a:t>HHSC must submit a report on data in public health programs including the Medicaid program, local mental health authorities, and women's health programs. A report is due to the LBB, the DSHS Maternal Mortality and Morbidity Task Force and relevant House and Senate committees by February 1, 2019. CADS lead for</a:t>
            </a:r>
            <a:r>
              <a:rPr lang="en-US" sz="1600" kern="1200" baseline="0" dirty="0">
                <a:solidFill>
                  <a:schemeClr val="tx1"/>
                </a:solidFill>
                <a:effectLst/>
                <a:latin typeface="+mn-lt"/>
                <a:ea typeface="+mn-ea"/>
                <a:cs typeface="+mn-cs"/>
              </a:rPr>
              <a:t> this report, and work will begin this summer.</a:t>
            </a:r>
          </a:p>
          <a:p>
            <a:endParaRPr lang="en-US" sz="1600" kern="1200" baseline="0" dirty="0">
              <a:solidFill>
                <a:schemeClr val="tx1"/>
              </a:solidFill>
              <a:effectLst/>
              <a:latin typeface="+mn-lt"/>
              <a:ea typeface="+mn-ea"/>
              <a:cs typeface="+mn-cs"/>
            </a:endParaRPr>
          </a:p>
          <a:p>
            <a:r>
              <a:rPr lang="en-US" sz="1600" b="1" kern="1200" baseline="0" dirty="0">
                <a:solidFill>
                  <a:schemeClr val="tx1"/>
                </a:solidFill>
                <a:effectLst/>
                <a:latin typeface="+mn-lt"/>
                <a:ea typeface="+mn-ea"/>
                <a:cs typeface="+mn-cs"/>
              </a:rPr>
              <a:t>PPD Services, Rider 86</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Working within Mental Health and Substance Use Disorder to find grant opportunities through the 21</a:t>
            </a:r>
            <a:r>
              <a:rPr lang="en-US" sz="1600" kern="1200" baseline="30000" dirty="0">
                <a:solidFill>
                  <a:schemeClr val="tx1"/>
                </a:solidFill>
                <a:effectLst/>
                <a:latin typeface="+mn-lt"/>
                <a:ea typeface="+mn-ea"/>
                <a:cs typeface="+mn-cs"/>
              </a:rPr>
              <a:t>st</a:t>
            </a:r>
            <a:r>
              <a:rPr lang="en-US" sz="1600" kern="1200" dirty="0">
                <a:solidFill>
                  <a:schemeClr val="tx1"/>
                </a:solidFill>
                <a:effectLst/>
                <a:latin typeface="+mn-lt"/>
                <a:ea typeface="+mn-ea"/>
                <a:cs typeface="+mn-cs"/>
              </a:rPr>
              <a:t> Century Cures Act. </a:t>
            </a:r>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4</a:t>
            </a:fld>
            <a:endParaRPr lang="en-US" dirty="0"/>
          </a:p>
        </p:txBody>
      </p:sp>
    </p:spTree>
    <p:extLst>
      <p:ext uri="{BB962C8B-B14F-4D97-AF65-F5344CB8AC3E}">
        <p14:creationId xmlns:p14="http://schemas.microsoft.com/office/powerpoint/2010/main" val="199815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b="1" dirty="0"/>
              <a:t>Women’s Health Programs: Savings and Performance,</a:t>
            </a:r>
            <a:r>
              <a:rPr lang="en-US" b="1" baseline="0" dirty="0"/>
              <a:t> Rider 97: </a:t>
            </a:r>
            <a:r>
              <a:rPr lang="en-US" sz="1600" b="0" kern="1200" baseline="0" dirty="0">
                <a:solidFill>
                  <a:schemeClr val="tx1"/>
                </a:solidFill>
                <a:effectLst/>
                <a:latin typeface="+mn-lt"/>
                <a:ea typeface="+mn-ea"/>
                <a:cs typeface="+mn-cs"/>
              </a:rPr>
              <a:t>R</a:t>
            </a:r>
            <a:r>
              <a:rPr lang="en-US" sz="1600" kern="1200" dirty="0">
                <a:solidFill>
                  <a:schemeClr val="tx1"/>
                </a:solidFill>
                <a:effectLst/>
                <a:latin typeface="+mn-lt"/>
                <a:ea typeface="+mn-ea"/>
                <a:cs typeface="+mn-cs"/>
              </a:rPr>
              <a:t>equires HHSC to submit an annual report each May to the Legislative Budget Board (LBB) and the Office of the Governor (OOG) to include enrollment levels of low income women and service utilization by geographic region; savings or expenditures in the Medicaid program that are attributable to enrollment levels; descriptions of all outreach activities; total number of providers enrolled in Healthy Texas Women (HTW) Program, Family Planning (FP) Program, and from legacy Women’s Health Programs; the average and median numbers of clients and total number of unduplicated patients served, detailed by provider; count of women in HTW and FP receiving a long-acting reversible contraceptive (LARC); and service utilization by procedure codes.</a:t>
            </a: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Rider 102</a:t>
            </a:r>
            <a:r>
              <a:rPr lang="en-US" b="1" baseline="0" dirty="0"/>
              <a:t>:  </a:t>
            </a:r>
            <a:r>
              <a:rPr lang="en-US" dirty="0"/>
              <a:t>HHSC must implement program policies to increase access to long acting contraceptives.  HHSC</a:t>
            </a:r>
            <a:r>
              <a:rPr lang="en-US" baseline="0" dirty="0"/>
              <a:t> shall develop provider education and training to increase access to the most effective forms of contraception, including vasectomy but excluding abortifacients or any other drug or device that terminates pregnancy. Former Special Provisions Sec 53</a:t>
            </a:r>
            <a:endParaRPr lang="en-US" dirty="0"/>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53302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b="1" dirty="0"/>
              <a:t>LARC Strategic Plan, Rider 105</a:t>
            </a:r>
            <a:r>
              <a:rPr lang="en-US" dirty="0"/>
              <a:t>:</a:t>
            </a:r>
            <a:r>
              <a:rPr lang="en-US" baseline="0" dirty="0"/>
              <a:t> </a:t>
            </a:r>
            <a:r>
              <a:rPr lang="en-US" dirty="0"/>
              <a:t>The plan must include: a review of LARC eligibility, identification of barriers relating to reimbursement and billing procedures, methods for developing and expanding partnerships to increase education, training, and LARC awareness, and recommendations to the legislature. </a:t>
            </a:r>
            <a:r>
              <a:rPr lang="en-US" dirty="0" smtClean="0"/>
              <a:t>Due November 2018. </a:t>
            </a:r>
            <a:endParaRPr lang="en-US" dirty="0"/>
          </a:p>
          <a:p>
            <a:endParaRPr lang="en-US" dirty="0"/>
          </a:p>
          <a:p>
            <a:r>
              <a:rPr lang="en-US" b="1" dirty="0"/>
              <a:t>Auto-enrollment in HTW, Rider 106</a:t>
            </a:r>
            <a:r>
              <a:rPr lang="en-US" dirty="0"/>
              <a:t>: </a:t>
            </a:r>
            <a:r>
              <a:rPr lang="en-US" sz="1600" kern="1200" dirty="0">
                <a:solidFill>
                  <a:schemeClr val="tx1"/>
                </a:solidFill>
                <a:effectLst/>
                <a:latin typeface="+mn-lt"/>
                <a:ea typeface="+mn-ea"/>
                <a:cs typeface="+mn-cs"/>
              </a:rPr>
              <a:t>That report is due to the Legislative Budget Board (LBB) by July 1, 2018. If cost effective and feasible, the rider allows HHSC to consider, with LBB approval, the automatic enrollment of women who meet this criteria into HTW if these women are not eligible for other programs providing women’s health services.</a:t>
            </a:r>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6</a:t>
            </a:fld>
            <a:endParaRPr lang="en-US" dirty="0"/>
          </a:p>
        </p:txBody>
      </p:sp>
    </p:spTree>
    <p:extLst>
      <p:ext uri="{BB962C8B-B14F-4D97-AF65-F5344CB8AC3E}">
        <p14:creationId xmlns:p14="http://schemas.microsoft.com/office/powerpoint/2010/main" val="238831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HHSC and DSHS are instructed to take steps to improve data and oversight to reduce the rate of early elective deliveries in Texas, by modifying rate estimation methodology and auditing Medicaid fee-for-service and MCO claims for deliveries prior to 39 weeks. DSHS shall modify the methodology they use to estimate the rate of early elective deliveries in Texas to include administrative claims data for all payer types contained in the Texas Health Care Information Collection data combined with birth certificate data. A report is required to the LBB and Governor by December 1, 2017</a:t>
            </a:r>
            <a:r>
              <a:rPr lang="en-US" dirty="0" smtClean="0"/>
              <a:t>. Final report</a:t>
            </a:r>
            <a:r>
              <a:rPr lang="en-US" baseline="0" dirty="0" smtClean="0"/>
              <a:t> can be found at</a:t>
            </a:r>
            <a:r>
              <a:rPr lang="en-US" dirty="0" smtClean="0"/>
              <a:t> </a:t>
            </a:r>
            <a:r>
              <a:rPr lang="en-US" dirty="0"/>
              <a:t>https://hhs.texas.gov/laws-regulations/reports-and-presentations/all </a:t>
            </a: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7</a:t>
            </a:fld>
            <a:endParaRPr lang="en-US" dirty="0"/>
          </a:p>
        </p:txBody>
      </p:sp>
    </p:spTree>
    <p:extLst>
      <p:ext uri="{BB962C8B-B14F-4D97-AF65-F5344CB8AC3E}">
        <p14:creationId xmlns:p14="http://schemas.microsoft.com/office/powerpoint/2010/main" val="30704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r>
              <a:rPr lang="en-US" dirty="0" smtClean="0"/>
              <a:t>Rider 104 appropriates $10M</a:t>
            </a:r>
            <a:r>
              <a:rPr lang="en-US" baseline="0" dirty="0" smtClean="0"/>
              <a:t> in General Revenue and $90M in Federal Funds for FY 2019 for HTW. In the event federal matching funds do not become available or are available in a lesser amount in FY 2019, HHSC shall seek direction from the LBB prior to making any reductions to program funding or service levels. </a:t>
            </a:r>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380565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931863"/>
            <a:ext cx="4794250" cy="26971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smtClean="0"/>
              <a:t>Slide </a:t>
            </a:r>
            <a:fld id="{29DE756F-184F-4D3A-B7EF-A08AD88F334E}" type="slidenum">
              <a:rPr lang="en-US" smtClean="0"/>
              <a:pPr/>
              <a:t>9</a:t>
            </a:fld>
            <a:endParaRPr lang="en-US" dirty="0"/>
          </a:p>
        </p:txBody>
      </p:sp>
    </p:spTree>
    <p:extLst>
      <p:ext uri="{BB962C8B-B14F-4D97-AF65-F5344CB8AC3E}">
        <p14:creationId xmlns:p14="http://schemas.microsoft.com/office/powerpoint/2010/main" val="1919903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523972C8-722D-45F6-B4D9-99B5D0CE429E}" type="datetimeFigureOut">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aseline="0">
                <a:solidFill>
                  <a:schemeClr val="accent4">
                    <a:lumMod val="50000"/>
                  </a:schemeClr>
                </a:solidFill>
              </a:defRPr>
            </a:lvl1pPr>
          </a:lstStyle>
          <a:p>
            <a:fld id="{523972C8-722D-45F6-B4D9-99B5D0CE429E}" type="datetimeFigureOut">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14"/>
          <p:cNvCxnSpPr/>
          <p:nvPr userDrawn="1"/>
        </p:nvCxnSpPr>
        <p:spPr>
          <a:xfrm>
            <a:off x="3368229" y="4711002"/>
            <a:ext cx="766486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5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78851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5">
                    <a:lumMod val="75000"/>
                  </a:schemeClr>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0070C0"/>
                </a:solidFill>
              </a:defRPr>
            </a:lvl1pPr>
          </a:lstStyle>
          <a:p>
            <a:pPr algn="ctr"/>
            <a:fld id="{523972C8-722D-45F6-B4D9-99B5D0CE429E}" type="datetimeFigureOut">
              <a:rPr lang="en-US" smtClean="0"/>
              <a:pPr algn="ct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958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5" name="Date Placeholder 4"/>
          <p:cNvSpPr>
            <a:spLocks noGrp="1"/>
          </p:cNvSpPr>
          <p:nvPr>
            <p:ph type="dt" sz="half" idx="10"/>
          </p:nvPr>
        </p:nvSpPr>
        <p:spPr/>
        <p:txBody>
          <a:bodyPr/>
          <a:lstStyle>
            <a:lvl1pPr algn="ctr">
              <a:defRPr>
                <a:solidFill>
                  <a:srgbClr val="0070C0"/>
                </a:solidFill>
              </a:defRPr>
            </a:lvl1pPr>
          </a:lstStyle>
          <a:p>
            <a:fld id="{523972C8-722D-45F6-B4D9-99B5D0CE429E}" type="datetimeFigureOut">
              <a:rPr lang="en-US" smtClean="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914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chor="b">
            <a:noAutofit/>
          </a:bodyPr>
          <a:lstStyle>
            <a:lvl1pPr>
              <a:defRPr sz="5000" b="1">
                <a:solidFill>
                  <a:schemeClr val="accent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838200" y="6356351"/>
            <a:ext cx="2743200" cy="365125"/>
          </a:xfrm>
        </p:spPr>
        <p:txBody>
          <a:bodyPr/>
          <a:lstStyle>
            <a:lvl1pPr>
              <a:defRPr>
                <a:solidFill>
                  <a:srgbClr val="0070C0"/>
                </a:solidFill>
              </a:defRPr>
            </a:lvl1pPr>
          </a:lstStyle>
          <a:p>
            <a:fld id="{523972C8-722D-45F6-B4D9-99B5D0CE429E}" type="datetimeFigureOut">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91874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dirty="0"/>
              <a:t>Click to edit Master text styles</a:t>
            </a:r>
          </a:p>
          <a:p>
            <a:pPr lvl="1"/>
            <a:r>
              <a:rPr lang="en-US" dirty="0"/>
              <a:t>Second level</a:t>
            </a:r>
          </a:p>
          <a:p>
            <a:pPr lvl="2"/>
            <a:r>
              <a:rPr lang="en-US" dirty="0"/>
              <a:t>Third level</a:t>
            </a:r>
          </a:p>
          <a:p>
            <a:pPr lvl="4"/>
            <a:r>
              <a:rPr lang="en-US" dirty="0"/>
              <a:t>                                                                                                                                                                                                                                                                                                                                                             </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dirty="0"/>
              <a:t>Click to edit Master text styles</a:t>
            </a:r>
          </a:p>
          <a:p>
            <a:pPr lvl="1"/>
            <a:r>
              <a:rPr lang="en-US" dirty="0"/>
              <a:t>Second level</a:t>
            </a:r>
          </a:p>
          <a:p>
            <a:pPr lvl="2"/>
            <a:r>
              <a:rPr lang="en-US" dirty="0"/>
              <a:t>Third level</a:t>
            </a:r>
          </a:p>
          <a:p>
            <a:pPr lvl="4"/>
            <a:r>
              <a:rPr lang="en-US" dirty="0"/>
              <a:t>                                                                                                                                                                                                                                                                                                                                                             </a:t>
            </a:r>
          </a:p>
        </p:txBody>
      </p:sp>
      <p:sp>
        <p:nvSpPr>
          <p:cNvPr id="5" name="Date Placeholder 4"/>
          <p:cNvSpPr>
            <a:spLocks noGrp="1"/>
          </p:cNvSpPr>
          <p:nvPr>
            <p:ph type="dt" sz="half" idx="10"/>
          </p:nvPr>
        </p:nvSpPr>
        <p:spPr/>
        <p:txBody>
          <a:bodyPr/>
          <a:lstStyle>
            <a:lvl1pPr algn="ctr">
              <a:defRPr>
                <a:solidFill>
                  <a:srgbClr val="0070C0"/>
                </a:solidFill>
              </a:defRPr>
            </a:lvl1pPr>
          </a:lstStyle>
          <a:p>
            <a:fld id="{523972C8-722D-45F6-B4D9-99B5D0CE429E}" type="datetimeFigureOut">
              <a:rPr lang="en-US" smtClean="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1533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507525" y="43999"/>
            <a:ext cx="9846276"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hasCustomPrompt="1"/>
          </p:nvPr>
        </p:nvSpPr>
        <p:spPr>
          <a:xfrm>
            <a:off x="1507524" y="405735"/>
            <a:ext cx="9846276" cy="5747207"/>
          </a:xfrm>
        </p:spPr>
        <p:txBody>
          <a:bodyPr anchor="ctr"/>
          <a:lstStyle>
            <a:lvl1pPr algn="ctr">
              <a:defRPr/>
            </a:lvl1pPr>
          </a:lstStyle>
          <a:p>
            <a:r>
              <a:rPr lang="en-US" dirty="0"/>
              <a:t> </a:t>
            </a:r>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1/19/2018</a:t>
            </a:fld>
            <a:endParaRPr lang="en-US" dirty="0"/>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432570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43050" y="393563"/>
            <a:ext cx="9810749" cy="679904"/>
          </a:xfrm>
        </p:spPr>
        <p:txBody>
          <a:bodyPr/>
          <a:lstStyle>
            <a:lvl1pPr>
              <a:defRPr sz="3200" b="1">
                <a:solidFill>
                  <a:schemeClr val="tx1"/>
                </a:solidFill>
              </a:defRPr>
            </a:lvl1pPr>
          </a:lstStyle>
          <a:p>
            <a:r>
              <a:rPr lang="en-US" dirty="0"/>
              <a:t>Click to edit Master title style</a:t>
            </a:r>
          </a:p>
        </p:txBody>
      </p:sp>
      <p:sp>
        <p:nvSpPr>
          <p:cNvPr id="8" name="Content Placeholder 5"/>
          <p:cNvSpPr>
            <a:spLocks noGrp="1"/>
          </p:cNvSpPr>
          <p:nvPr>
            <p:ph sz="quarter" idx="13"/>
          </p:nvPr>
        </p:nvSpPr>
        <p:spPr>
          <a:xfrm>
            <a:off x="1543050" y="1322388"/>
            <a:ext cx="9810749" cy="4768850"/>
          </a:xfr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3" name="Date Placeholder 2"/>
          <p:cNvSpPr>
            <a:spLocks noGrp="1"/>
          </p:cNvSpPr>
          <p:nvPr>
            <p:ph type="dt" sz="half" idx="10"/>
          </p:nvPr>
        </p:nvSpPr>
        <p:spPr>
          <a:xfrm>
            <a:off x="838201" y="6356351"/>
            <a:ext cx="2743200" cy="365125"/>
          </a:xfrm>
        </p:spPr>
        <p:txBody>
          <a:bodyPr/>
          <a:lstStyle>
            <a:lvl1pPr algn="ctr">
              <a:defRPr>
                <a:solidFill>
                  <a:srgbClr val="0070C0"/>
                </a:solidFill>
              </a:defRPr>
            </a:lvl1pPr>
          </a:lstStyle>
          <a:p>
            <a:fld id="{28421DA6-6369-427E-8D82-C0360F0C47ED}" type="datetimeFigureOut">
              <a:rPr lang="en-US" smtClean="0"/>
              <a:pPr/>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90286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tx1"/>
                </a:solidFill>
              </a:defRPr>
            </a:lvl1pPr>
          </a:lstStyle>
          <a:p>
            <a:r>
              <a:rPr lang="en-US" dirty="0"/>
              <a:t>Click to edit Master title style</a:t>
            </a:r>
          </a:p>
        </p:txBody>
      </p:sp>
      <p:sp>
        <p:nvSpPr>
          <p:cNvPr id="6" name="Content Placeholder 5"/>
          <p:cNvSpPr>
            <a:spLocks noGrp="1"/>
          </p:cNvSpPr>
          <p:nvPr>
            <p:ph sz="quarter" idx="13"/>
          </p:nvPr>
        </p:nvSpPr>
        <p:spPr>
          <a:xfrm>
            <a:off x="1543051"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5"/>
          </p:nvPr>
        </p:nvSpPr>
        <p:spPr>
          <a:xfrm>
            <a:off x="6561364" y="1322388"/>
            <a:ext cx="4792435" cy="4768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1543051" y="6356351"/>
            <a:ext cx="2038349" cy="365125"/>
          </a:xfrm>
        </p:spPr>
        <p:txBody>
          <a:bodyPr/>
          <a:lstStyle>
            <a:lvl1pPr>
              <a:defRPr>
                <a:solidFill>
                  <a:srgbClr val="0070C0"/>
                </a:solidFill>
              </a:defRPr>
            </a:lvl1pPr>
          </a:lstStyle>
          <a:p>
            <a:fld id="{28421DA6-6369-427E-8D82-C0360F0C47ED}" type="datetimeFigureOut">
              <a:rPr lang="en-US" smtClean="0"/>
              <a:pPr/>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20149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a:ln>
            <a:noFill/>
          </a:ln>
        </p:spPr>
        <p:txBody>
          <a:bodyPr anchor="b">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6818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9"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79990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170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523972C8-722D-45F6-B4D9-99B5D0CE429E}" type="datetimeFigureOut">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284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chor="b">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686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61264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99134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475488"/>
            <a:ext cx="7827015" cy="906747"/>
          </a:xfrm>
          <a:ln>
            <a:noFill/>
          </a:ln>
        </p:spPr>
        <p:txBody>
          <a:bodyPr anchor="b">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523972C8-722D-45F6-B4D9-99B5D0CE429E}"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48448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28421DA6-6369-427E-8D82-C0360F0C47ED}" type="datetimeFigureOut">
              <a:rPr lang="en-US" smtClean="0"/>
              <a:pPr/>
              <a:t>1/19/2018</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2" r:id="rId3"/>
    <p:sldLayoutId id="2147483680" r:id="rId4"/>
    <p:sldLayoutId id="2147483711" r:id="rId5"/>
    <p:sldLayoutId id="2147483681" r:id="rId6"/>
    <p:sldLayoutId id="2147483699" r:id="rId7"/>
    <p:sldLayoutId id="2147483712" r:id="rId8"/>
    <p:sldLayoutId id="2147483700" r:id="rId9"/>
    <p:sldLayoutId id="2147483679" r:id="rId10"/>
  </p:sldLayoutIdLst>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11899"/>
            <a:ext cx="274320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fld id="{28421DA6-6369-427E-8D82-C0360F0C47ED}" type="datetimeFigureOut">
              <a:rPr lang="en-US" smtClean="0">
                <a:solidFill>
                  <a:srgbClr val="0070C0"/>
                </a:solidFill>
              </a:rPr>
              <a:pPr/>
              <a:t>1/19/2018</a:t>
            </a:fld>
            <a:r>
              <a:rPr lang="en-US" dirty="0">
                <a:solidFill>
                  <a:srgbClr val="0070C0"/>
                </a:solidFill>
              </a:rPr>
              <a:t>  </a:t>
            </a:r>
            <a:r>
              <a:rPr lang="en-US" dirty="0"/>
              <a:t>                                                                                                                                                                 </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70C0"/>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aseline="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6" r:id="rId4"/>
    <p:sldLayoutId id="2147483705" r:id="rId5"/>
    <p:sldLayoutId id="2147483713" r:id="rId6"/>
    <p:sldLayoutId id="2147483716" r:id="rId7"/>
    <p:sldLayoutId id="2147483708" r:id="rId8"/>
    <p:sldLayoutId id="2147483714" r:id="rId9"/>
    <p:sldLayoutId id="2147483709" r:id="rId10"/>
    <p:sldLayoutId id="2147483710" r:id="rId11"/>
  </p:sldLayoutIdLst>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hhs.texas.gov/services/health/medicaid-chip/about-medicaid-chip/medicaid-medical-dental-policies"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85th Legislative Session Update</a:t>
            </a:r>
            <a:endParaRPr lang="en-US" dirty="0"/>
          </a:p>
        </p:txBody>
      </p:sp>
      <p:sp>
        <p:nvSpPr>
          <p:cNvPr id="6" name="Subtitle 5"/>
          <p:cNvSpPr>
            <a:spLocks noGrp="1"/>
          </p:cNvSpPr>
          <p:nvPr>
            <p:ph type="subTitle" idx="1"/>
          </p:nvPr>
        </p:nvSpPr>
        <p:spPr>
          <a:xfrm>
            <a:off x="3368229" y="4906339"/>
            <a:ext cx="7664860" cy="1462093"/>
          </a:xfrm>
        </p:spPr>
        <p:txBody>
          <a:bodyPr>
            <a:normAutofit/>
          </a:bodyPr>
          <a:lstStyle/>
          <a:p>
            <a:pPr>
              <a:lnSpc>
                <a:spcPct val="100000"/>
              </a:lnSpc>
            </a:pPr>
            <a:r>
              <a:rPr lang="en-US" sz="2400" smtClean="0"/>
              <a:t>Texas Collaborative For Healthy Mothers and Babies</a:t>
            </a:r>
            <a:endParaRPr lang="en-US" sz="2400" dirty="0"/>
          </a:p>
        </p:txBody>
      </p:sp>
    </p:spTree>
    <p:extLst>
      <p:ext uri="{BB962C8B-B14F-4D97-AF65-F5344CB8AC3E}">
        <p14:creationId xmlns:p14="http://schemas.microsoft.com/office/powerpoint/2010/main" val="327954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House Bill 2466</a:t>
            </a:r>
            <a:endParaRPr lang="en-US" dirty="0"/>
          </a:p>
        </p:txBody>
      </p:sp>
      <p:sp>
        <p:nvSpPr>
          <p:cNvPr id="7" name="Content Placeholder 6"/>
          <p:cNvSpPr>
            <a:spLocks noGrp="1"/>
          </p:cNvSpPr>
          <p:nvPr>
            <p:ph sz="half" idx="1"/>
          </p:nvPr>
        </p:nvSpPr>
        <p:spPr>
          <a:xfrm>
            <a:off x="2461631" y="1681843"/>
            <a:ext cx="8389751" cy="5176157"/>
          </a:xfrm>
        </p:spPr>
        <p:txBody>
          <a:bodyPr>
            <a:normAutofit/>
          </a:bodyPr>
          <a:lstStyle/>
          <a:p>
            <a:pPr marL="0" indent="0">
              <a:lnSpc>
                <a:spcPct val="100000"/>
              </a:lnSpc>
              <a:buNone/>
            </a:pPr>
            <a:r>
              <a:rPr lang="en-US" b="1" dirty="0" smtClean="0">
                <a:solidFill>
                  <a:schemeClr val="accent5"/>
                </a:solidFill>
              </a:rPr>
              <a:t>Maternal Depression Screening</a:t>
            </a:r>
          </a:p>
          <a:p>
            <a:pPr marL="342900" indent="-342900">
              <a:lnSpc>
                <a:spcPct val="100000"/>
              </a:lnSpc>
              <a:buFont typeface="Arial" panose="020B0604020202020204" pitchFamily="34" charset="0"/>
              <a:buChar char="•"/>
            </a:pPr>
            <a:r>
              <a:rPr lang="en-US" dirty="0" smtClean="0"/>
              <a:t>Medical policy has been drafted and shared for public comment</a:t>
            </a:r>
          </a:p>
          <a:p>
            <a:pPr marL="342900" indent="-342900">
              <a:lnSpc>
                <a:spcPct val="100000"/>
              </a:lnSpc>
              <a:buFont typeface="Arial" panose="020B0604020202020204" pitchFamily="34" charset="0"/>
              <a:buChar char="•"/>
            </a:pPr>
            <a:r>
              <a:rPr lang="en-US" dirty="0" smtClean="0"/>
              <a:t>Comments are being reviewed and considered</a:t>
            </a:r>
          </a:p>
          <a:p>
            <a:pPr marL="342900" indent="-342900">
              <a:lnSpc>
                <a:spcPct val="100000"/>
              </a:lnSpc>
              <a:buFont typeface="Arial" panose="020B0604020202020204" pitchFamily="34" charset="0"/>
              <a:buChar char="•"/>
            </a:pPr>
            <a:r>
              <a:rPr lang="en-US" dirty="0" smtClean="0"/>
              <a:t>HHSC continues to work with various stakeholders such as Texas Medical Association and Texas Pediatric Society</a:t>
            </a:r>
          </a:p>
          <a:p>
            <a:pPr marL="342900" indent="-342900">
              <a:lnSpc>
                <a:spcPct val="100000"/>
              </a:lnSpc>
              <a:buFont typeface="Arial" panose="020B0604020202020204" pitchFamily="34" charset="0"/>
              <a:buChar char="•"/>
            </a:pPr>
            <a:r>
              <a:rPr lang="en-US" dirty="0" smtClean="0"/>
              <a:t>For more information as it becomes available:  </a:t>
            </a:r>
            <a:r>
              <a:rPr lang="en-US" dirty="0" smtClean="0">
                <a:hlinkClick r:id="rId3"/>
              </a:rPr>
              <a:t>https://hhs.texas.gov/services/health/medicaid-chip/about-medicaid-chip/medicaid-medical-dental-policies</a:t>
            </a:r>
            <a:endParaRPr lang="en-US" dirty="0" smtClean="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2595654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Senate Bill 1599</a:t>
            </a:r>
            <a:endParaRPr lang="en-US" dirty="0"/>
          </a:p>
        </p:txBody>
      </p:sp>
      <p:sp>
        <p:nvSpPr>
          <p:cNvPr id="7" name="Content Placeholder 6"/>
          <p:cNvSpPr>
            <a:spLocks noGrp="1"/>
          </p:cNvSpPr>
          <p:nvPr>
            <p:ph sz="half" idx="1"/>
          </p:nvPr>
        </p:nvSpPr>
        <p:spPr/>
        <p:txBody>
          <a:bodyPr/>
          <a:lstStyle/>
          <a:p>
            <a:pPr marL="342900" indent="-342900">
              <a:lnSpc>
                <a:spcPct val="100000"/>
              </a:lnSpc>
              <a:buFont typeface="Arial" panose="020B0604020202020204" pitchFamily="34" charset="0"/>
              <a:buChar char="•"/>
            </a:pPr>
            <a:r>
              <a:rPr lang="en-US" dirty="0" smtClean="0"/>
              <a:t>Requires DSHS to post on the DSHS website information on the protocol and best practices for pregnancy-related death investigations</a:t>
            </a:r>
          </a:p>
          <a:p>
            <a:pPr marL="342900" indent="-342900">
              <a:lnSpc>
                <a:spcPct val="100000"/>
              </a:lnSpc>
              <a:buFont typeface="Arial" panose="020B0604020202020204" pitchFamily="34" charset="0"/>
              <a:buChar char="•"/>
            </a:pPr>
            <a:r>
              <a:rPr lang="en-US" dirty="0" smtClean="0"/>
              <a:t>Training and guidance for completing a death certificate</a:t>
            </a:r>
            <a:endParaRPr lang="en-US" dirty="0"/>
          </a:p>
        </p:txBody>
      </p:sp>
    </p:spTree>
    <p:extLst>
      <p:ext uri="{BB962C8B-B14F-4D97-AF65-F5344CB8AC3E}">
        <p14:creationId xmlns:p14="http://schemas.microsoft.com/office/powerpoint/2010/main" val="423687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705372"/>
            <a:ext cx="8388457" cy="743000"/>
          </a:xfrm>
        </p:spPr>
        <p:txBody>
          <a:bodyPr/>
          <a:lstStyle/>
          <a:p>
            <a:r>
              <a:rPr lang="en-US" dirty="0" smtClean="0"/>
              <a:t>Senate Bill 17, </a:t>
            </a:r>
            <a:br>
              <a:rPr lang="en-US" dirty="0" smtClean="0"/>
            </a:br>
            <a:r>
              <a:rPr lang="en-US" dirty="0" smtClean="0"/>
              <a:t>First Called Session</a:t>
            </a:r>
            <a:endParaRPr lang="en-US" dirty="0"/>
          </a:p>
        </p:txBody>
      </p:sp>
      <p:sp>
        <p:nvSpPr>
          <p:cNvPr id="7" name="Content Placeholder 6"/>
          <p:cNvSpPr>
            <a:spLocks noGrp="1"/>
          </p:cNvSpPr>
          <p:nvPr>
            <p:ph sz="half" idx="1"/>
          </p:nvPr>
        </p:nvSpPr>
        <p:spPr/>
        <p:txBody>
          <a:bodyPr/>
          <a:lstStyle/>
          <a:p>
            <a:pPr marL="0" indent="0">
              <a:lnSpc>
                <a:spcPct val="100000"/>
              </a:lnSpc>
              <a:buNone/>
            </a:pPr>
            <a:r>
              <a:rPr lang="en-US" b="1" dirty="0">
                <a:solidFill>
                  <a:schemeClr val="accent5"/>
                </a:solidFill>
              </a:rPr>
              <a:t>Maternal Mortality and Morbidity Task Force </a:t>
            </a:r>
          </a:p>
          <a:p>
            <a:pPr marL="342900" indent="-342900">
              <a:lnSpc>
                <a:spcPct val="100000"/>
              </a:lnSpc>
              <a:buFont typeface="Arial" panose="020B0604020202020204" pitchFamily="34" charset="0"/>
              <a:buChar char="•"/>
            </a:pPr>
            <a:r>
              <a:rPr lang="en-US" dirty="0" smtClean="0"/>
              <a:t>Extends the Maternal Mortality and Morbidity Task Force through Sept. 1, 2023</a:t>
            </a:r>
          </a:p>
          <a:p>
            <a:pPr marL="342900" indent="-342900">
              <a:lnSpc>
                <a:spcPct val="100000"/>
              </a:lnSpc>
              <a:buFont typeface="Arial" panose="020B0604020202020204" pitchFamily="34" charset="0"/>
              <a:buChar char="•"/>
            </a:pPr>
            <a:r>
              <a:rPr lang="en-US" dirty="0" smtClean="0"/>
              <a:t>Requires Task Force meetings to be subject to the Open Meetings Act, except when reviewing cases</a:t>
            </a:r>
          </a:p>
          <a:p>
            <a:pPr marL="342900" indent="-342900">
              <a:lnSpc>
                <a:spcPct val="100000"/>
              </a:lnSpc>
              <a:buFont typeface="Arial" panose="020B0604020202020204" pitchFamily="34" charset="0"/>
              <a:buChar char="•"/>
            </a:pPr>
            <a:r>
              <a:rPr lang="en-US" dirty="0" smtClean="0"/>
              <a:t>Amends the Task Force composition to include a nurse specializing in labor and delivery and a physician specializing in critical care</a:t>
            </a:r>
          </a:p>
          <a:p>
            <a:pPr marL="342900" indent="-342900">
              <a:lnSpc>
                <a:spcPct val="100000"/>
              </a:lnSpc>
              <a:buFont typeface="Arial" panose="020B0604020202020204" pitchFamily="34" charset="0"/>
              <a:buChar char="•"/>
            </a:pPr>
            <a:r>
              <a:rPr lang="en-US" dirty="0" smtClean="0"/>
              <a:t>Expands the Task Force’s duties</a:t>
            </a:r>
          </a:p>
          <a:p>
            <a:pPr marL="342900" indent="-342900">
              <a:lnSpc>
                <a:spcPct val="100000"/>
              </a:lnSpc>
              <a:buFont typeface="Arial" panose="020B0604020202020204" pitchFamily="34" charset="0"/>
              <a:buChar char="•"/>
            </a:pPr>
            <a:r>
              <a:rPr lang="en-US" dirty="0" smtClean="0"/>
              <a:t>Modifies how DSHS selects and reviews cases</a:t>
            </a:r>
            <a:endParaRPr lang="en-US" dirty="0"/>
          </a:p>
        </p:txBody>
      </p:sp>
    </p:spTree>
    <p:extLst>
      <p:ext uri="{BB962C8B-B14F-4D97-AF65-F5344CB8AC3E}">
        <p14:creationId xmlns:p14="http://schemas.microsoft.com/office/powerpoint/2010/main" val="226416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705372"/>
            <a:ext cx="8388457" cy="743000"/>
          </a:xfrm>
        </p:spPr>
        <p:txBody>
          <a:bodyPr/>
          <a:lstStyle/>
          <a:p>
            <a:r>
              <a:rPr lang="en-US" dirty="0" smtClean="0"/>
              <a:t>Senate Bill 17, </a:t>
            </a:r>
            <a:br>
              <a:rPr lang="en-US" dirty="0" smtClean="0"/>
            </a:br>
            <a:r>
              <a:rPr lang="en-US" dirty="0" smtClean="0"/>
              <a:t>First Called Session</a:t>
            </a:r>
            <a:endParaRPr lang="en-US" dirty="0"/>
          </a:p>
        </p:txBody>
      </p:sp>
      <p:sp>
        <p:nvSpPr>
          <p:cNvPr id="7" name="Content Placeholder 6"/>
          <p:cNvSpPr>
            <a:spLocks noGrp="1"/>
          </p:cNvSpPr>
          <p:nvPr>
            <p:ph sz="half" idx="1"/>
          </p:nvPr>
        </p:nvSpPr>
        <p:spPr/>
        <p:txBody>
          <a:bodyPr/>
          <a:lstStyle/>
          <a:p>
            <a:pPr marL="0" indent="0">
              <a:lnSpc>
                <a:spcPct val="100000"/>
              </a:lnSpc>
              <a:buNone/>
            </a:pPr>
            <a:r>
              <a:rPr lang="en-US" b="1" dirty="0">
                <a:solidFill>
                  <a:schemeClr val="accent5"/>
                </a:solidFill>
              </a:rPr>
              <a:t>Screening and Educational Materials</a:t>
            </a:r>
          </a:p>
          <a:p>
            <a:pPr marL="342900" indent="-342900">
              <a:lnSpc>
                <a:spcPct val="100000"/>
              </a:lnSpc>
              <a:buFont typeface="Arial" panose="020B0604020202020204" pitchFamily="34" charset="0"/>
              <a:buChar char="•"/>
            </a:pPr>
            <a:r>
              <a:rPr lang="en-US" dirty="0" smtClean="0"/>
              <a:t>HHSC, in consultation with the Task Force on Mortality and Morbidity, must provide screening and educational materials on substance use and domestic violence.</a:t>
            </a:r>
          </a:p>
          <a:p>
            <a:pPr marL="342900" indent="-342900">
              <a:lnSpc>
                <a:spcPct val="100000"/>
              </a:lnSpc>
              <a:buFont typeface="Arial" panose="020B0604020202020204" pitchFamily="34" charset="0"/>
              <a:buChar char="•"/>
            </a:pPr>
            <a:r>
              <a:rPr lang="en-US" dirty="0" smtClean="0"/>
              <a:t>The information must be available on HHSC’s website by June 1, 2018. </a:t>
            </a:r>
            <a:endParaRPr lang="en-US" dirty="0"/>
          </a:p>
        </p:txBody>
      </p:sp>
    </p:spTree>
    <p:extLst>
      <p:ext uri="{BB962C8B-B14F-4D97-AF65-F5344CB8AC3E}">
        <p14:creationId xmlns:p14="http://schemas.microsoft.com/office/powerpoint/2010/main" val="2852560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705372"/>
            <a:ext cx="8388457" cy="743000"/>
          </a:xfrm>
        </p:spPr>
        <p:txBody>
          <a:bodyPr/>
          <a:lstStyle/>
          <a:p>
            <a:r>
              <a:rPr lang="en-US" dirty="0" smtClean="0"/>
              <a:t>Senate Bill 17, </a:t>
            </a:r>
            <a:br>
              <a:rPr lang="en-US" dirty="0" smtClean="0"/>
            </a:br>
            <a:r>
              <a:rPr lang="en-US" dirty="0" smtClean="0"/>
              <a:t>First Called Session</a:t>
            </a:r>
            <a:endParaRPr lang="en-US" dirty="0"/>
          </a:p>
        </p:txBody>
      </p:sp>
      <p:sp>
        <p:nvSpPr>
          <p:cNvPr id="7" name="Content Placeholder 6"/>
          <p:cNvSpPr>
            <a:spLocks noGrp="1"/>
          </p:cNvSpPr>
          <p:nvPr>
            <p:ph sz="half" idx="1"/>
          </p:nvPr>
        </p:nvSpPr>
        <p:spPr>
          <a:xfrm>
            <a:off x="2461631" y="1681843"/>
            <a:ext cx="9587410" cy="5176157"/>
          </a:xfrm>
        </p:spPr>
        <p:txBody>
          <a:bodyPr>
            <a:normAutofit/>
          </a:bodyPr>
          <a:lstStyle/>
          <a:p>
            <a:pPr marL="0" indent="0">
              <a:lnSpc>
                <a:spcPct val="110000"/>
              </a:lnSpc>
              <a:buNone/>
            </a:pPr>
            <a:r>
              <a:rPr lang="en-US" b="1" dirty="0">
                <a:solidFill>
                  <a:schemeClr val="accent5"/>
                </a:solidFill>
              </a:rPr>
              <a:t>Report on pregnancy-related deaths, severe maternal morbidity and postpartum depression</a:t>
            </a:r>
          </a:p>
          <a:p>
            <a:pPr marL="342900" indent="-342900">
              <a:lnSpc>
                <a:spcPct val="110000"/>
              </a:lnSpc>
              <a:buFont typeface="Arial" panose="020B0604020202020204" pitchFamily="34" charset="0"/>
              <a:buChar char="•"/>
            </a:pPr>
            <a:r>
              <a:rPr lang="en-US" dirty="0" smtClean="0"/>
              <a:t>Requires HHS to evaluate options for reducing pregnancy-related deaths and for treating postpartum depression in economically disadvantaged women.</a:t>
            </a:r>
          </a:p>
          <a:p>
            <a:pPr marL="342900" indent="-342900">
              <a:lnSpc>
                <a:spcPct val="110000"/>
              </a:lnSpc>
              <a:buFont typeface="Arial" panose="020B0604020202020204" pitchFamily="34" charset="0"/>
              <a:buChar char="•"/>
            </a:pPr>
            <a:r>
              <a:rPr lang="en-US" dirty="0" smtClean="0"/>
              <a:t>Required to identify strategies:</a:t>
            </a:r>
          </a:p>
          <a:p>
            <a:pPr marL="684212" lvl="1" indent="-342900">
              <a:lnSpc>
                <a:spcPct val="110000"/>
              </a:lnSpc>
              <a:buFont typeface="Arial" panose="020B0604020202020204" pitchFamily="34" charset="0"/>
              <a:buChar char="•"/>
            </a:pPr>
            <a:r>
              <a:rPr lang="en-US" dirty="0" smtClean="0"/>
              <a:t>To lower costs of providing medical assistance in the state’s Medicaid program related to severe maternal morbidity and chronic illness, and </a:t>
            </a:r>
          </a:p>
          <a:p>
            <a:pPr marL="684212" lvl="1" indent="-342900">
              <a:lnSpc>
                <a:spcPct val="110000"/>
              </a:lnSpc>
              <a:buFont typeface="Arial" panose="020B0604020202020204" pitchFamily="34" charset="0"/>
              <a:buChar char="•"/>
            </a:pPr>
            <a:r>
              <a:rPr lang="en-US" dirty="0" smtClean="0"/>
              <a:t>To improve quality outcomes related to the underlying causes of severe maternal morbidity and chronic illness.</a:t>
            </a:r>
            <a:endParaRPr lang="en-US" dirty="0"/>
          </a:p>
        </p:txBody>
      </p:sp>
    </p:spTree>
    <p:extLst>
      <p:ext uri="{BB962C8B-B14F-4D97-AF65-F5344CB8AC3E}">
        <p14:creationId xmlns:p14="http://schemas.microsoft.com/office/powerpoint/2010/main" val="107011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705372"/>
            <a:ext cx="8388457" cy="743000"/>
          </a:xfrm>
        </p:spPr>
        <p:txBody>
          <a:bodyPr/>
          <a:lstStyle/>
          <a:p>
            <a:r>
              <a:rPr lang="en-US" dirty="0" smtClean="0"/>
              <a:t>Senate Bill 17, </a:t>
            </a:r>
            <a:br>
              <a:rPr lang="en-US" dirty="0" smtClean="0"/>
            </a:br>
            <a:r>
              <a:rPr lang="en-US" dirty="0" smtClean="0"/>
              <a:t>First Called Session</a:t>
            </a:r>
            <a:endParaRPr lang="en-US" dirty="0"/>
          </a:p>
        </p:txBody>
      </p:sp>
      <p:sp>
        <p:nvSpPr>
          <p:cNvPr id="7" name="Content Placeholder 6"/>
          <p:cNvSpPr>
            <a:spLocks noGrp="1"/>
          </p:cNvSpPr>
          <p:nvPr>
            <p:ph sz="half" idx="1"/>
          </p:nvPr>
        </p:nvSpPr>
        <p:spPr/>
        <p:txBody>
          <a:bodyPr/>
          <a:lstStyle/>
          <a:p>
            <a:pPr marL="0" indent="0">
              <a:lnSpc>
                <a:spcPct val="100000"/>
              </a:lnSpc>
              <a:buNone/>
            </a:pPr>
            <a:r>
              <a:rPr lang="en-US" b="1" dirty="0">
                <a:solidFill>
                  <a:schemeClr val="accent5"/>
                </a:solidFill>
              </a:rPr>
              <a:t>Maternal Health and Safety Initiative </a:t>
            </a:r>
          </a:p>
          <a:p>
            <a:pPr marL="342900" indent="-342900">
              <a:lnSpc>
                <a:spcPct val="100000"/>
              </a:lnSpc>
              <a:buFont typeface="Arial" panose="020B0604020202020204" pitchFamily="34" charset="0"/>
              <a:buChar char="•"/>
            </a:pPr>
            <a:r>
              <a:rPr lang="en-US" dirty="0" smtClean="0"/>
              <a:t>Requires DSHS, in collaboration with the Task Force, to promote and facilitate the use among health care providers in this state of maternal health and safety informational materials, including tools and procedures related to best practices in maternal health and safety. </a:t>
            </a:r>
            <a:endParaRPr lang="en-US" dirty="0"/>
          </a:p>
        </p:txBody>
      </p:sp>
    </p:spTree>
    <p:extLst>
      <p:ext uri="{BB962C8B-B14F-4D97-AF65-F5344CB8AC3E}">
        <p14:creationId xmlns:p14="http://schemas.microsoft.com/office/powerpoint/2010/main" val="3212552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Senate Bill 17, </a:t>
            </a:r>
            <a:br>
              <a:rPr lang="en-US" dirty="0" smtClean="0"/>
            </a:br>
            <a:r>
              <a:rPr lang="en-US" dirty="0" smtClean="0"/>
              <a:t>First Called Session</a:t>
            </a:r>
            <a:endParaRPr lang="en-US" dirty="0"/>
          </a:p>
        </p:txBody>
      </p:sp>
      <p:sp>
        <p:nvSpPr>
          <p:cNvPr id="7" name="Content Placeholder 6"/>
          <p:cNvSpPr>
            <a:spLocks noGrp="1"/>
          </p:cNvSpPr>
          <p:nvPr>
            <p:ph sz="half" idx="1"/>
          </p:nvPr>
        </p:nvSpPr>
        <p:spPr/>
        <p:txBody>
          <a:bodyPr/>
          <a:lstStyle/>
          <a:p>
            <a:pPr marL="0" indent="0">
              <a:lnSpc>
                <a:spcPct val="100000"/>
              </a:lnSpc>
              <a:buNone/>
            </a:pPr>
            <a:r>
              <a:rPr lang="en-US" b="1" dirty="0">
                <a:solidFill>
                  <a:schemeClr val="accent5"/>
                </a:solidFill>
              </a:rPr>
              <a:t>Feasibility Study Related to Maternal Health and Safety Initiative </a:t>
            </a:r>
          </a:p>
          <a:p>
            <a:pPr marL="342900" indent="-342900">
              <a:lnSpc>
                <a:spcPct val="100000"/>
              </a:lnSpc>
              <a:buFont typeface="Arial" panose="020B0604020202020204" pitchFamily="34" charset="0"/>
              <a:buChar char="•"/>
            </a:pPr>
            <a:r>
              <a:rPr lang="en-US" dirty="0" smtClean="0"/>
              <a:t>Directs HHSC to study and determine the feasibility of adding a provider’s use of procedures included in the maternal health and safety initiative as an indicator of quality for HHSC data and medical assistance quality-based payment purposes.</a:t>
            </a:r>
            <a:endParaRPr lang="en-US" dirty="0"/>
          </a:p>
        </p:txBody>
      </p:sp>
    </p:spTree>
    <p:extLst>
      <p:ext uri="{BB962C8B-B14F-4D97-AF65-F5344CB8AC3E}">
        <p14:creationId xmlns:p14="http://schemas.microsoft.com/office/powerpoint/2010/main" val="358938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Questions?</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9426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922569" cy="743000"/>
          </a:xfrm>
        </p:spPr>
        <p:txBody>
          <a:bodyPr/>
          <a:lstStyle/>
          <a:p>
            <a:r>
              <a:rPr lang="en-US" dirty="0" smtClean="0"/>
              <a:t>General Appropriations Act</a:t>
            </a:r>
            <a:endParaRPr lang="en-US" dirty="0"/>
          </a:p>
        </p:txBody>
      </p:sp>
      <p:sp>
        <p:nvSpPr>
          <p:cNvPr id="3" name="Text Placeholder 2"/>
          <p:cNvSpPr>
            <a:spLocks noGrp="1"/>
          </p:cNvSpPr>
          <p:nvPr>
            <p:ph sz="half" idx="1"/>
          </p:nvPr>
        </p:nvSpPr>
        <p:spPr>
          <a:xfrm>
            <a:off x="2461631" y="1681843"/>
            <a:ext cx="8414065" cy="5176157"/>
          </a:xfrm>
        </p:spPr>
        <p:txBody>
          <a:bodyPr>
            <a:normAutofit/>
          </a:bodyPr>
          <a:lstStyle/>
          <a:p>
            <a:pPr marL="0" indent="0">
              <a:lnSpc>
                <a:spcPct val="100000"/>
              </a:lnSpc>
              <a:buNone/>
            </a:pPr>
            <a:r>
              <a:rPr lang="en-US" b="1" dirty="0" smtClean="0">
                <a:solidFill>
                  <a:schemeClr val="accent5"/>
                </a:solidFill>
              </a:rPr>
              <a:t>Maternal and Neonatal Health, Rider 40</a:t>
            </a:r>
          </a:p>
          <a:p>
            <a:pPr marL="342900" indent="-342900">
              <a:lnSpc>
                <a:spcPct val="100000"/>
              </a:lnSpc>
              <a:buFont typeface="Arial" panose="020B0604020202020204" pitchFamily="34" charset="0"/>
              <a:buChar char="•"/>
            </a:pPr>
            <a:r>
              <a:rPr lang="en-US" dirty="0" smtClean="0"/>
              <a:t>HHSC must identify opportunities for decreasing NICU costs in Medicaid and CHIP through better care coordination and utilization of services provided by Better Birth Outcomes initiatives. </a:t>
            </a:r>
          </a:p>
          <a:p>
            <a:pPr marL="342900" indent="-342900">
              <a:lnSpc>
                <a:spcPct val="100000"/>
              </a:lnSpc>
              <a:buFont typeface="Arial" panose="020B0604020202020204" pitchFamily="34" charset="0"/>
              <a:buChar char="•"/>
            </a:pPr>
            <a:r>
              <a:rPr lang="en-US" dirty="0" smtClean="0"/>
              <a:t>Additionally, HHSC must identify strategies to increase prevention of neonatal abstinence syndrome and reduce maternal mortality. </a:t>
            </a:r>
          </a:p>
          <a:p>
            <a:pPr marL="342900" indent="-342900">
              <a:lnSpc>
                <a:spcPct val="100000"/>
              </a:lnSpc>
              <a:buFont typeface="Arial" panose="020B0604020202020204" pitchFamily="34" charset="0"/>
              <a:buChar char="•"/>
            </a:pPr>
            <a:endParaRPr lang="en-US" dirty="0" smtClean="0"/>
          </a:p>
          <a:p>
            <a:pPr marL="342900" indent="-342900">
              <a:lnSpc>
                <a:spcPct val="100000"/>
              </a:lnSpc>
              <a:buFont typeface="Arial" panose="020B0604020202020204" pitchFamily="34" charset="0"/>
              <a:buChar char="•"/>
            </a:pPr>
            <a:endParaRPr lang="en-US" dirty="0"/>
          </a:p>
        </p:txBody>
      </p:sp>
      <p:sp>
        <p:nvSpPr>
          <p:cNvPr id="6" name="Text Placeholder 3"/>
          <p:cNvSpPr txBox="1">
            <a:spLocks/>
          </p:cNvSpPr>
          <p:nvPr/>
        </p:nvSpPr>
        <p:spPr>
          <a:xfrm>
            <a:off x="2437587" y="4801734"/>
            <a:ext cx="8841193" cy="1873093"/>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65521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922569" cy="743000"/>
          </a:xfrm>
        </p:spPr>
        <p:txBody>
          <a:bodyPr/>
          <a:lstStyle/>
          <a:p>
            <a:r>
              <a:rPr lang="en-US" dirty="0" smtClean="0"/>
              <a:t>General Appropriations Act</a:t>
            </a:r>
            <a:endParaRPr lang="en-US" dirty="0"/>
          </a:p>
        </p:txBody>
      </p:sp>
      <p:sp>
        <p:nvSpPr>
          <p:cNvPr id="3" name="Text Placeholder 2"/>
          <p:cNvSpPr>
            <a:spLocks noGrp="1"/>
          </p:cNvSpPr>
          <p:nvPr>
            <p:ph sz="half" idx="1"/>
          </p:nvPr>
        </p:nvSpPr>
        <p:spPr>
          <a:xfrm>
            <a:off x="2461631" y="1681843"/>
            <a:ext cx="8422157" cy="5176157"/>
          </a:xfrm>
        </p:spPr>
        <p:txBody>
          <a:bodyPr>
            <a:normAutofit/>
          </a:bodyPr>
          <a:lstStyle/>
          <a:p>
            <a:pPr marL="0" indent="0">
              <a:lnSpc>
                <a:spcPct val="100000"/>
              </a:lnSpc>
              <a:buNone/>
            </a:pPr>
            <a:r>
              <a:rPr lang="en-US" b="1" dirty="0" smtClean="0">
                <a:solidFill>
                  <a:schemeClr val="accent5"/>
                </a:solidFill>
              </a:rPr>
              <a:t>Texas Medicaid Pre-term Births and Low Birthweight Births, Rider 54</a:t>
            </a:r>
          </a:p>
          <a:p>
            <a:pPr marL="342900" indent="-342900">
              <a:lnSpc>
                <a:spcPct val="100000"/>
              </a:lnSpc>
              <a:buFont typeface="Arial" panose="020B0604020202020204" pitchFamily="34" charset="0"/>
              <a:buChar char="•"/>
            </a:pPr>
            <a:r>
              <a:rPr lang="en-US" dirty="0" smtClean="0"/>
              <a:t>HHSC must study and report on opportunities for cost savings to Medicaid from increasing the minimum legal age to access tobacco and electronic nicotine delivery system products from 18 to 21 years. </a:t>
            </a:r>
          </a:p>
          <a:p>
            <a:pPr marL="342900" indent="-342900">
              <a:lnSpc>
                <a:spcPct val="100000"/>
              </a:lnSpc>
              <a:buFont typeface="Arial" panose="020B0604020202020204" pitchFamily="34" charset="0"/>
              <a:buChar char="•"/>
            </a:pPr>
            <a:endParaRPr lang="en-US" dirty="0" smtClean="0"/>
          </a:p>
          <a:p>
            <a:pPr marL="342900" indent="-342900">
              <a:lnSpc>
                <a:spcPct val="100000"/>
              </a:lnSpc>
              <a:buFont typeface="Arial" panose="020B0604020202020204" pitchFamily="34" charset="0"/>
              <a:buChar char="•"/>
            </a:pPr>
            <a:endParaRPr lang="en-US" dirty="0" smtClean="0"/>
          </a:p>
          <a:p>
            <a:pPr marL="342900" indent="-342900">
              <a:lnSpc>
                <a:spcPct val="100000"/>
              </a:lnSpc>
              <a:buFont typeface="Arial" panose="020B0604020202020204" pitchFamily="34" charset="0"/>
              <a:buChar char="•"/>
            </a:pPr>
            <a:endParaRPr lang="en-US" dirty="0"/>
          </a:p>
        </p:txBody>
      </p:sp>
      <p:sp>
        <p:nvSpPr>
          <p:cNvPr id="6" name="Text Placeholder 3"/>
          <p:cNvSpPr txBox="1">
            <a:spLocks/>
          </p:cNvSpPr>
          <p:nvPr/>
        </p:nvSpPr>
        <p:spPr>
          <a:xfrm>
            <a:off x="2437587" y="4801734"/>
            <a:ext cx="8841193" cy="1873093"/>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4595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922569" cy="743000"/>
          </a:xfrm>
        </p:spPr>
        <p:txBody>
          <a:bodyPr/>
          <a:lstStyle/>
          <a:p>
            <a:r>
              <a:rPr lang="en-US" dirty="0" smtClean="0"/>
              <a:t>General Appropriations Act</a:t>
            </a:r>
            <a:endParaRPr lang="en-US" dirty="0"/>
          </a:p>
        </p:txBody>
      </p:sp>
      <p:sp>
        <p:nvSpPr>
          <p:cNvPr id="3" name="Text Placeholder 2"/>
          <p:cNvSpPr>
            <a:spLocks noGrp="1"/>
          </p:cNvSpPr>
          <p:nvPr>
            <p:ph sz="half" idx="1"/>
          </p:nvPr>
        </p:nvSpPr>
        <p:spPr>
          <a:xfrm>
            <a:off x="2461631" y="1681843"/>
            <a:ext cx="9198992" cy="5176157"/>
          </a:xfrm>
        </p:spPr>
        <p:txBody>
          <a:bodyPr>
            <a:normAutofit/>
          </a:bodyPr>
          <a:lstStyle/>
          <a:p>
            <a:pPr marL="0" indent="0">
              <a:lnSpc>
                <a:spcPct val="100000"/>
              </a:lnSpc>
              <a:buNone/>
            </a:pPr>
            <a:r>
              <a:rPr lang="en-US" b="1" dirty="0" smtClean="0">
                <a:solidFill>
                  <a:schemeClr val="accent5"/>
                </a:solidFill>
              </a:rPr>
              <a:t>Reporting of Postpartum Depression Data, Rider 85</a:t>
            </a:r>
          </a:p>
          <a:p>
            <a:pPr marL="342900" indent="-342900">
              <a:lnSpc>
                <a:spcPct val="100000"/>
              </a:lnSpc>
              <a:buFont typeface="Arial" panose="020B0604020202020204" pitchFamily="34" charset="0"/>
              <a:buChar char="•"/>
            </a:pPr>
            <a:r>
              <a:rPr lang="en-US" dirty="0"/>
              <a:t>HHSC must submit a report on the screening and treatment of postpartum depression, which includes claims data, codes for all postpartum depression screenings, and other relevant clinical data in public health programs. </a:t>
            </a:r>
          </a:p>
          <a:p>
            <a:pPr marL="0" indent="0">
              <a:lnSpc>
                <a:spcPct val="100000"/>
              </a:lnSpc>
              <a:buNone/>
            </a:pPr>
            <a:r>
              <a:rPr lang="en-US" b="1" dirty="0">
                <a:solidFill>
                  <a:schemeClr val="accent5"/>
                </a:solidFill>
              </a:rPr>
              <a:t>Postpartum Depression Services, Rider 86</a:t>
            </a:r>
          </a:p>
          <a:p>
            <a:pPr marL="342900" indent="-342900">
              <a:lnSpc>
                <a:spcPct val="100000"/>
              </a:lnSpc>
              <a:buFont typeface="Arial" panose="020B0604020202020204" pitchFamily="34" charset="0"/>
              <a:buChar char="•"/>
            </a:pPr>
            <a:r>
              <a:rPr lang="en-US" dirty="0"/>
              <a:t>HHSC must seek federal funds for the screening and treatment of postpartum depression pursuant to the 21st Century Cures Act out of the funds appropriated for Health and Human Services System Supports</a:t>
            </a:r>
            <a:r>
              <a:rPr lang="en-US" dirty="0" smtClean="0"/>
              <a:t>.</a:t>
            </a:r>
            <a:endParaRPr lang="en-US" dirty="0"/>
          </a:p>
        </p:txBody>
      </p:sp>
    </p:spTree>
    <p:extLst>
      <p:ext uri="{BB962C8B-B14F-4D97-AF65-F5344CB8AC3E}">
        <p14:creationId xmlns:p14="http://schemas.microsoft.com/office/powerpoint/2010/main" val="45362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938753" cy="743000"/>
          </a:xfrm>
        </p:spPr>
        <p:txBody>
          <a:bodyPr/>
          <a:lstStyle/>
          <a:p>
            <a:r>
              <a:rPr lang="en-US" dirty="0" smtClean="0"/>
              <a:t>General Appropriations Act</a:t>
            </a:r>
            <a:endParaRPr lang="en-US" dirty="0"/>
          </a:p>
        </p:txBody>
      </p:sp>
      <p:sp>
        <p:nvSpPr>
          <p:cNvPr id="3" name="Text Placeholder 2"/>
          <p:cNvSpPr>
            <a:spLocks noGrp="1"/>
          </p:cNvSpPr>
          <p:nvPr>
            <p:ph sz="half" idx="1"/>
          </p:nvPr>
        </p:nvSpPr>
        <p:spPr/>
        <p:txBody>
          <a:bodyPr/>
          <a:lstStyle/>
          <a:p>
            <a:pPr marL="0" indent="0">
              <a:lnSpc>
                <a:spcPct val="100000"/>
              </a:lnSpc>
              <a:buNone/>
            </a:pPr>
            <a:r>
              <a:rPr lang="en-US" b="1" dirty="0" smtClean="0">
                <a:solidFill>
                  <a:schemeClr val="accent5"/>
                </a:solidFill>
              </a:rPr>
              <a:t>Women’s Health Programs: Savings and Performance, Rider 97</a:t>
            </a:r>
          </a:p>
          <a:p>
            <a:pPr marL="342900" indent="-342900">
              <a:lnSpc>
                <a:spcPct val="100000"/>
              </a:lnSpc>
              <a:buFont typeface="Arial" panose="020B0604020202020204" pitchFamily="34" charset="0"/>
              <a:buChar char="•"/>
            </a:pPr>
            <a:r>
              <a:rPr lang="en-US" dirty="0"/>
              <a:t>HHSC must submit an annual report on Healthy Texas Women and Family Planning Program data. </a:t>
            </a:r>
          </a:p>
          <a:p>
            <a:pPr marL="0" indent="0">
              <a:lnSpc>
                <a:spcPct val="100000"/>
              </a:lnSpc>
              <a:buNone/>
            </a:pPr>
            <a:r>
              <a:rPr lang="en-US" b="1" dirty="0">
                <a:solidFill>
                  <a:schemeClr val="accent5"/>
                </a:solidFill>
              </a:rPr>
              <a:t>Access to Highly Effective Methods of Contraception, Rider 102</a:t>
            </a:r>
          </a:p>
          <a:p>
            <a:pPr marL="342900" indent="-342900">
              <a:lnSpc>
                <a:spcPct val="100000"/>
              </a:lnSpc>
              <a:buFont typeface="Arial" panose="020B0604020202020204" pitchFamily="34" charset="0"/>
              <a:buChar char="•"/>
            </a:pPr>
            <a:r>
              <a:rPr lang="en-US" dirty="0"/>
              <a:t>HHSC must implement program policies to increase access to long acting contraceptives.  </a:t>
            </a:r>
          </a:p>
        </p:txBody>
      </p:sp>
    </p:spTree>
    <p:extLst>
      <p:ext uri="{BB962C8B-B14F-4D97-AF65-F5344CB8AC3E}">
        <p14:creationId xmlns:p14="http://schemas.microsoft.com/office/powerpoint/2010/main" val="284060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938753" cy="743000"/>
          </a:xfrm>
        </p:spPr>
        <p:txBody>
          <a:bodyPr/>
          <a:lstStyle/>
          <a:p>
            <a:r>
              <a:rPr lang="en-US" dirty="0" smtClean="0"/>
              <a:t>General Appropriations Act</a:t>
            </a:r>
            <a:endParaRPr lang="en-US" dirty="0"/>
          </a:p>
        </p:txBody>
      </p:sp>
      <p:sp>
        <p:nvSpPr>
          <p:cNvPr id="7" name="Content Placeholder 6"/>
          <p:cNvSpPr>
            <a:spLocks noGrp="1"/>
          </p:cNvSpPr>
          <p:nvPr>
            <p:ph sz="half" idx="1"/>
          </p:nvPr>
        </p:nvSpPr>
        <p:spPr>
          <a:xfrm>
            <a:off x="2461630" y="1681843"/>
            <a:ext cx="9377017" cy="5176157"/>
          </a:xfrm>
        </p:spPr>
        <p:txBody>
          <a:bodyPr>
            <a:normAutofit/>
          </a:bodyPr>
          <a:lstStyle/>
          <a:p>
            <a:pPr marL="0" indent="0">
              <a:lnSpc>
                <a:spcPct val="100000"/>
              </a:lnSpc>
              <a:buNone/>
            </a:pPr>
            <a:r>
              <a:rPr lang="en-US" b="1" dirty="0">
                <a:solidFill>
                  <a:schemeClr val="accent5"/>
                </a:solidFill>
              </a:rPr>
              <a:t>LARC Strategic Plan, Rider 105</a:t>
            </a:r>
          </a:p>
          <a:p>
            <a:pPr marL="342900" indent="-342900">
              <a:lnSpc>
                <a:spcPct val="100000"/>
              </a:lnSpc>
              <a:buFont typeface="Arial" panose="020B0604020202020204" pitchFamily="34" charset="0"/>
              <a:buChar char="•"/>
            </a:pPr>
            <a:r>
              <a:rPr lang="en-US" dirty="0"/>
              <a:t>Rider 105 directs HHSC to develop a five-year strategic plan to reduce barriers to access long acting reversible contraception (LARC). </a:t>
            </a:r>
            <a:endParaRPr lang="en-US" dirty="0" smtClean="0"/>
          </a:p>
          <a:p>
            <a:pPr marL="342900" indent="-342900">
              <a:lnSpc>
                <a:spcPct val="100000"/>
              </a:lnSpc>
              <a:buFont typeface="Arial" panose="020B0604020202020204" pitchFamily="34" charset="0"/>
              <a:buChar char="•"/>
            </a:pPr>
            <a:r>
              <a:rPr lang="en-US" dirty="0" smtClean="0"/>
              <a:t>HHSC </a:t>
            </a:r>
            <a:r>
              <a:rPr lang="en-US" dirty="0"/>
              <a:t>is instructed to collaborate with the Texas Collaborative for Healthy Mothers and Babies.</a:t>
            </a:r>
          </a:p>
          <a:p>
            <a:pPr marL="0" indent="0">
              <a:lnSpc>
                <a:spcPct val="100000"/>
              </a:lnSpc>
              <a:buNone/>
            </a:pPr>
            <a:r>
              <a:rPr lang="en-US" b="1" dirty="0">
                <a:solidFill>
                  <a:schemeClr val="accent5"/>
                </a:solidFill>
              </a:rPr>
              <a:t>Auto-Enrollment in Healthy Texas Women, Rider 106</a:t>
            </a:r>
          </a:p>
          <a:p>
            <a:pPr marL="342900" indent="-342900">
              <a:lnSpc>
                <a:spcPct val="100000"/>
              </a:lnSpc>
              <a:buFont typeface="Arial" panose="020B0604020202020204" pitchFamily="34" charset="0"/>
              <a:buChar char="•"/>
            </a:pPr>
            <a:r>
              <a:rPr lang="en-US" dirty="0"/>
              <a:t>HHSC must report on the cost effectiveness and projected savings of automatically enrolling those clients who age-out of CHIP or the Children’s Medicaid Program into Healthy Texas Women (HTW). </a:t>
            </a:r>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115188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49740" cy="743000"/>
          </a:xfrm>
        </p:spPr>
        <p:txBody>
          <a:bodyPr/>
          <a:lstStyle/>
          <a:p>
            <a:r>
              <a:rPr lang="en-US" dirty="0" smtClean="0"/>
              <a:t>General Appropriations Act</a:t>
            </a:r>
            <a:endParaRPr lang="en-US" dirty="0"/>
          </a:p>
        </p:txBody>
      </p:sp>
      <p:sp>
        <p:nvSpPr>
          <p:cNvPr id="3" name="Text Placeholder 2"/>
          <p:cNvSpPr>
            <a:spLocks noGrp="1"/>
          </p:cNvSpPr>
          <p:nvPr>
            <p:ph sz="half" idx="1"/>
          </p:nvPr>
        </p:nvSpPr>
        <p:spPr>
          <a:xfrm>
            <a:off x="2461632" y="1681843"/>
            <a:ext cx="8851034" cy="4497795"/>
          </a:xfrm>
        </p:spPr>
        <p:txBody>
          <a:bodyPr/>
          <a:lstStyle/>
          <a:p>
            <a:pPr marL="0" indent="0">
              <a:lnSpc>
                <a:spcPct val="100000"/>
              </a:lnSpc>
              <a:buNone/>
            </a:pPr>
            <a:r>
              <a:rPr lang="en-US" b="1" dirty="0" smtClean="0">
                <a:solidFill>
                  <a:schemeClr val="accent5"/>
                </a:solidFill>
              </a:rPr>
              <a:t>Early Elective Deliveries, Special Provision Sec. 18</a:t>
            </a:r>
          </a:p>
          <a:p>
            <a:pPr marL="342900" indent="-342900">
              <a:lnSpc>
                <a:spcPct val="100000"/>
              </a:lnSpc>
              <a:buFont typeface="Arial" panose="020B0604020202020204" pitchFamily="34" charset="0"/>
              <a:buChar char="•"/>
            </a:pPr>
            <a:r>
              <a:rPr lang="en-US" dirty="0"/>
              <a:t>HHSC and DSHS are instructed to take steps to improve data and oversight to reduce the rate of early elective deliveries in Texas. </a:t>
            </a:r>
          </a:p>
          <a:p>
            <a:pPr marL="342900" indent="-342900">
              <a:lnSpc>
                <a:spcPct val="100000"/>
              </a:lnSpc>
              <a:buFont typeface="Arial" panose="020B0604020202020204" pitchFamily="34" charset="0"/>
              <a:buChar char="•"/>
            </a:pPr>
            <a:r>
              <a:rPr lang="en-US" dirty="0"/>
              <a:t>The 2017 report is now available online.</a:t>
            </a:r>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277778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664912"/>
            <a:ext cx="9213882" cy="743000"/>
          </a:xfrm>
        </p:spPr>
        <p:txBody>
          <a:bodyPr/>
          <a:lstStyle/>
          <a:p>
            <a:r>
              <a:rPr lang="en-US" dirty="0" smtClean="0"/>
              <a:t>Healthy Texas Women Waiver</a:t>
            </a:r>
            <a:endParaRPr lang="en-US" dirty="0"/>
          </a:p>
        </p:txBody>
      </p:sp>
      <p:sp>
        <p:nvSpPr>
          <p:cNvPr id="7" name="Content Placeholder 6"/>
          <p:cNvSpPr>
            <a:spLocks noGrp="1"/>
          </p:cNvSpPr>
          <p:nvPr>
            <p:ph sz="half" idx="1"/>
          </p:nvPr>
        </p:nvSpPr>
        <p:spPr>
          <a:xfrm>
            <a:off x="2461631" y="1681843"/>
            <a:ext cx="8389751" cy="5176157"/>
          </a:xfrm>
        </p:spPr>
        <p:txBody>
          <a:bodyPr>
            <a:normAutofit/>
          </a:bodyPr>
          <a:lstStyle/>
          <a:p>
            <a:pPr marL="342900" indent="-342900">
              <a:lnSpc>
                <a:spcPct val="100000"/>
              </a:lnSpc>
              <a:buFont typeface="Arial" panose="020B0604020202020204" pitchFamily="34" charset="0"/>
              <a:buChar char="•"/>
            </a:pPr>
            <a:r>
              <a:rPr lang="en-US" dirty="0" smtClean="0"/>
              <a:t>On June 30, 2016, HHSC submitted an application to the Centers for Medicare and Medicaid Services requesting a new Section 1115 demonstration waiver for the HTW program.</a:t>
            </a:r>
          </a:p>
          <a:p>
            <a:pPr marL="342900" indent="-342900">
              <a:lnSpc>
                <a:spcPct val="100000"/>
              </a:lnSpc>
              <a:buFont typeface="Arial" panose="020B0604020202020204" pitchFamily="34" charset="0"/>
              <a:buChar char="•"/>
            </a:pPr>
            <a:r>
              <a:rPr lang="en-US" dirty="0" smtClean="0"/>
              <a:t>The proposed effective date is Sept. 1, 2018, for a five-year period ending Aug. 31, 2023.</a:t>
            </a:r>
          </a:p>
          <a:p>
            <a:pPr marL="342900" indent="-342900">
              <a:lnSpc>
                <a:spcPct val="100000"/>
              </a:lnSpc>
              <a:buFont typeface="Arial" panose="020B0604020202020204" pitchFamily="34" charset="0"/>
              <a:buChar char="•"/>
            </a:pPr>
            <a:r>
              <a:rPr lang="en-US" dirty="0" smtClean="0"/>
              <a:t>This waiver will not change the HTW client or provider experience.</a:t>
            </a:r>
          </a:p>
          <a:p>
            <a:pPr marL="342900" indent="-342900">
              <a:lnSpc>
                <a:spcPct val="100000"/>
              </a:lnSpc>
              <a:buFont typeface="Arial" panose="020B0604020202020204" pitchFamily="34" charset="0"/>
              <a:buChar char="•"/>
            </a:pPr>
            <a:r>
              <a:rPr lang="en-US" dirty="0" smtClean="0"/>
              <a:t>Current HTW clients will not experience a gap in coverage and will be able to receive the same benefits previously provided under the HTW program.</a:t>
            </a:r>
            <a:endParaRPr lang="en-US" dirty="0"/>
          </a:p>
        </p:txBody>
      </p:sp>
    </p:spTree>
    <p:extLst>
      <p:ext uri="{BB962C8B-B14F-4D97-AF65-F5344CB8AC3E}">
        <p14:creationId xmlns:p14="http://schemas.microsoft.com/office/powerpoint/2010/main" val="246755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House Bill 2466</a:t>
            </a:r>
            <a:endParaRPr lang="en-US" dirty="0"/>
          </a:p>
        </p:txBody>
      </p:sp>
      <p:sp>
        <p:nvSpPr>
          <p:cNvPr id="7" name="Content Placeholder 6"/>
          <p:cNvSpPr>
            <a:spLocks noGrp="1"/>
          </p:cNvSpPr>
          <p:nvPr>
            <p:ph sz="half" idx="1"/>
          </p:nvPr>
        </p:nvSpPr>
        <p:spPr/>
        <p:txBody>
          <a:bodyPr/>
          <a:lstStyle/>
          <a:p>
            <a:pPr marL="0" indent="0">
              <a:lnSpc>
                <a:spcPct val="100000"/>
              </a:lnSpc>
              <a:buNone/>
            </a:pPr>
            <a:r>
              <a:rPr lang="en-US" b="1" dirty="0">
                <a:solidFill>
                  <a:schemeClr val="accent5"/>
                </a:solidFill>
              </a:rPr>
              <a:t>Maternal Depression Screening</a:t>
            </a:r>
          </a:p>
          <a:p>
            <a:pPr marL="342900" indent="-342900">
              <a:lnSpc>
                <a:spcPct val="100000"/>
              </a:lnSpc>
              <a:buFont typeface="Arial" panose="020B0604020202020204" pitchFamily="34" charset="0"/>
              <a:buChar char="•"/>
            </a:pPr>
            <a:r>
              <a:rPr lang="en-US" dirty="0" smtClean="0"/>
              <a:t>Requires Medicaid to cover maternal depression screening</a:t>
            </a:r>
          </a:p>
          <a:p>
            <a:pPr marL="342900" indent="-342900">
              <a:lnSpc>
                <a:spcPct val="100000"/>
              </a:lnSpc>
              <a:buFont typeface="Arial" panose="020B0604020202020204" pitchFamily="34" charset="0"/>
              <a:buChar char="•"/>
            </a:pPr>
            <a:r>
              <a:rPr lang="en-US" dirty="0" smtClean="0"/>
              <a:t>The screening will be through the child’s coverage in Texas Health Steps program</a:t>
            </a:r>
          </a:p>
          <a:p>
            <a:pPr marL="342900" indent="-342900">
              <a:lnSpc>
                <a:spcPct val="100000"/>
              </a:lnSpc>
              <a:buFont typeface="Arial" panose="020B0604020202020204" pitchFamily="34" charset="0"/>
              <a:buChar char="•"/>
            </a:pPr>
            <a:r>
              <a:rPr lang="en-US" dirty="0" smtClean="0"/>
              <a:t>The screening must occur during a Texas Health Steps preventative medical checkup before the child’s first birthday</a:t>
            </a:r>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2655888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HMB Lege Update - LFrench (002).potx" id="{99C480EF-4340-4227-9377-264331DC2709}" vid="{C1986DFC-750D-4CE2-8C52-06D0F63F9B4B}"/>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HMB Lege Update - LFrench (002).potx" id="{99C480EF-4340-4227-9377-264331DC2709}" vid="{DD9DB089-D82D-429F-A35A-592988904CD7}"/>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TCHMB Lege Update - DSHS Additions (002)</Template>
  <TotalTime>1181</TotalTime>
  <Words>2036</Words>
  <Application>Microsoft Office PowerPoint</Application>
  <PresentationFormat>Widescreen</PresentationFormat>
  <Paragraphs>125</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Rockwell</vt:lpstr>
      <vt:lpstr>Times New Roman</vt:lpstr>
      <vt:lpstr>Verdana</vt:lpstr>
      <vt:lpstr>Dark Room</vt:lpstr>
      <vt:lpstr>Bright Room</vt:lpstr>
      <vt:lpstr>85th Legislative Session Update</vt:lpstr>
      <vt:lpstr>General Appropriations Act</vt:lpstr>
      <vt:lpstr>General Appropriations Act</vt:lpstr>
      <vt:lpstr>General Appropriations Act</vt:lpstr>
      <vt:lpstr>General Appropriations Act</vt:lpstr>
      <vt:lpstr>General Appropriations Act</vt:lpstr>
      <vt:lpstr>General Appropriations Act</vt:lpstr>
      <vt:lpstr>Healthy Texas Women Waiver</vt:lpstr>
      <vt:lpstr>House Bill 2466</vt:lpstr>
      <vt:lpstr>House Bill 2466</vt:lpstr>
      <vt:lpstr>Senate Bill 1599</vt:lpstr>
      <vt:lpstr>Senate Bill 17,  First Called Session</vt:lpstr>
      <vt:lpstr>Senate Bill 17,  First Called Session</vt:lpstr>
      <vt:lpstr>Senate Bill 17,  First Called Session</vt:lpstr>
      <vt:lpstr>Senate Bill 17,  First Called Session</vt:lpstr>
      <vt:lpstr>Senate Bill 17,  First Called Session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85th Legislative Session Update</dc:title>
  <dc:creator>Young,Audrey A(DSHS)</dc:creator>
  <cp:lastModifiedBy>Seagraves,John (HHSC)</cp:lastModifiedBy>
  <cp:revision>8</cp:revision>
  <cp:lastPrinted>2018-01-19T14:39:41Z</cp:lastPrinted>
  <dcterms:created xsi:type="dcterms:W3CDTF">2018-01-18T19:16:47Z</dcterms:created>
  <dcterms:modified xsi:type="dcterms:W3CDTF">2018-01-19T15:25:17Z</dcterms:modified>
</cp:coreProperties>
</file>