
<file path=[Content_Types].xml><?xml version="1.0" encoding="utf-8"?>
<Types xmlns="http://schemas.openxmlformats.org/package/2006/content-types">
  <Default Extension="(null)"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5.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1" r:id="rId1"/>
    <p:sldMasterId id="2147483717" r:id="rId2"/>
    <p:sldMasterId id="2147483742" r:id="rId3"/>
    <p:sldMasterId id="2147483772" r:id="rId4"/>
    <p:sldMasterId id="2147483784" r:id="rId5"/>
  </p:sldMasterIdLst>
  <p:notesMasterIdLst>
    <p:notesMasterId r:id="rId55"/>
  </p:notesMasterIdLst>
  <p:handoutMasterIdLst>
    <p:handoutMasterId r:id="rId56"/>
  </p:handoutMasterIdLst>
  <p:sldIdLst>
    <p:sldId id="381" r:id="rId6"/>
    <p:sldId id="3510" r:id="rId7"/>
    <p:sldId id="3539" r:id="rId8"/>
    <p:sldId id="3540" r:id="rId9"/>
    <p:sldId id="3541" r:id="rId10"/>
    <p:sldId id="3542" r:id="rId11"/>
    <p:sldId id="282" r:id="rId12"/>
    <p:sldId id="1738" r:id="rId13"/>
    <p:sldId id="280" r:id="rId14"/>
    <p:sldId id="281" r:id="rId15"/>
    <p:sldId id="3538" r:id="rId16"/>
    <p:sldId id="3478" r:id="rId17"/>
    <p:sldId id="3481" r:id="rId18"/>
    <p:sldId id="1240" r:id="rId19"/>
    <p:sldId id="1245" r:id="rId20"/>
    <p:sldId id="3544" r:id="rId21"/>
    <p:sldId id="3471" r:id="rId22"/>
    <p:sldId id="1272" r:id="rId23"/>
    <p:sldId id="3506" r:id="rId24"/>
    <p:sldId id="3499" r:id="rId25"/>
    <p:sldId id="3474" r:id="rId26"/>
    <p:sldId id="1077" r:id="rId27"/>
    <p:sldId id="3476" r:id="rId28"/>
    <p:sldId id="3500" r:id="rId29"/>
    <p:sldId id="3504" r:id="rId30"/>
    <p:sldId id="3505" r:id="rId31"/>
    <p:sldId id="3501" r:id="rId32"/>
    <p:sldId id="1415" r:id="rId33"/>
    <p:sldId id="3470" r:id="rId34"/>
    <p:sldId id="1379" r:id="rId35"/>
    <p:sldId id="1208" r:id="rId36"/>
    <p:sldId id="3502" r:id="rId37"/>
    <p:sldId id="884" r:id="rId38"/>
    <p:sldId id="415" r:id="rId39"/>
    <p:sldId id="1215" r:id="rId40"/>
    <p:sldId id="1216" r:id="rId41"/>
    <p:sldId id="3503" r:id="rId42"/>
    <p:sldId id="480" r:id="rId43"/>
    <p:sldId id="3507" r:id="rId44"/>
    <p:sldId id="1273" r:id="rId45"/>
    <p:sldId id="3508" r:id="rId46"/>
    <p:sldId id="3509" r:id="rId47"/>
    <p:sldId id="3494" r:id="rId48"/>
    <p:sldId id="482" r:id="rId49"/>
    <p:sldId id="3485" r:id="rId50"/>
    <p:sldId id="3490" r:id="rId51"/>
    <p:sldId id="3488" r:id="rId52"/>
    <p:sldId id="3543" r:id="rId53"/>
    <p:sldId id="1051" r:id="rId5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80" userDrawn="1">
          <p15:clr>
            <a:srgbClr val="A4A3A4"/>
          </p15:clr>
        </p15:guide>
        <p15:guide id="2" pos="50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ales,Lyndsey (DSHS)" initials="R(" lastIdx="2" clrIdx="0">
    <p:extLst>
      <p:ext uri="{19B8F6BF-5375-455C-9EA6-DF929625EA0E}">
        <p15:presenceInfo xmlns:p15="http://schemas.microsoft.com/office/powerpoint/2012/main" userId="S::Lyndsey.Rosales@dshs.texas.gov::8e714f57-f39d-42d0-bde4-9645dcea45e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9494"/>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57501B-6890-497B-8C5A-7FFE207287F8}" v="6" dt="2021-10-21T21:32:19.3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636" autoAdjust="0"/>
    <p:restoredTop sz="61034" autoAdjust="0"/>
  </p:normalViewPr>
  <p:slideViewPr>
    <p:cSldViewPr snapToGrid="0">
      <p:cViewPr varScale="1">
        <p:scale>
          <a:sx n="47" d="100"/>
          <a:sy n="47" d="100"/>
        </p:scale>
        <p:origin x="750" y="48"/>
      </p:cViewPr>
      <p:guideLst>
        <p:guide orient="horz" pos="480"/>
        <p:guide pos="50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p:scale>
          <a:sx n="66" d="100"/>
          <a:sy n="66" d="100"/>
        </p:scale>
        <p:origin x="3043" y="-1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tableStyles" Target="tableStyle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commentAuthors" Target="commentAuthor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https://bcmedu-my.sharepoint.com/personal/cmdavids_bcm_edu/Documents/My%20Documents/Quality%20and%20Safety/Racial%20Disparities%20Demographics_SMFM_11.30.2020.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https://bcmedu-my.sharepoint.com/personal/cmdavids_bcm_edu/Documents/My%20Documents/Quality%20and%20Safety/Racial%20Disparities%20Demographics_SMFM_11.30.20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Severe Maternal Morbidity Rate</a:t>
            </a:r>
            <a:r>
              <a:rPr lang="en-US" baseline="0" dirty="0"/>
              <a:t> among Black Non-Hispanic Mothers June 2018 - June 2020</a:t>
            </a:r>
            <a:endParaRPr lang="en-US" dirty="0"/>
          </a:p>
        </c:rich>
      </c:tx>
      <c:overlay val="0"/>
    </c:title>
    <c:autoTitleDeleted val="0"/>
    <c:plotArea>
      <c:layout>
        <c:manualLayout>
          <c:layoutTarget val="inner"/>
          <c:xMode val="edge"/>
          <c:yMode val="edge"/>
          <c:x val="7.9510414083093478E-2"/>
          <c:y val="0.22417724913265186"/>
          <c:w val="0.90437385721948882"/>
          <c:h val="0.65137603450350423"/>
        </c:manualLayout>
      </c:layout>
      <c:lineChart>
        <c:grouping val="standard"/>
        <c:varyColors val="0"/>
        <c:ser>
          <c:idx val="0"/>
          <c:order val="0"/>
          <c:tx>
            <c:strRef>
              <c:f>'O:\TCHOIS Team\Stacie Denning\AAA WORK\AAA Scratch Work\[Black Non-Hispanic SMM hypothesis testing pivots 9-25-2019v4.xlsx]Severe Maternal Morbidities 5'!$D$1</c:f>
              <c:strCache>
                <c:ptCount val="1"/>
                <c:pt idx="0">
                  <c:v>P</c:v>
                </c:pt>
              </c:strCache>
            </c:strRef>
          </c:tx>
          <c:spPr>
            <a:effectLst/>
          </c:spPr>
          <c:marker>
            <c:symbol val="square"/>
            <c:size val="6"/>
            <c:spPr>
              <a:solidFill>
                <a:srgbClr val="0000FF"/>
              </a:solidFill>
              <a:ln>
                <a:solidFill>
                  <a:srgbClr val="0000FF"/>
                </a:solidFill>
                <a:prstDash val="solid"/>
              </a:ln>
            </c:spPr>
          </c:marker>
          <c:dPt>
            <c:idx val="15"/>
            <c:marker>
              <c:symbol val="diamond"/>
              <c:size val="6"/>
              <c:spPr>
                <a:solidFill>
                  <a:srgbClr val="FF0000"/>
                </a:solidFill>
                <a:ln>
                  <a:solidFill>
                    <a:srgbClr val="FF0000"/>
                  </a:solidFill>
                  <a:prstDash val="solid"/>
                </a:ln>
              </c:spPr>
            </c:marker>
            <c:bubble3D val="0"/>
            <c:extLst>
              <c:ext xmlns:c16="http://schemas.microsoft.com/office/drawing/2014/chart" uri="{C3380CC4-5D6E-409C-BE32-E72D297353CC}">
                <c16:uniqueId val="{00000000-AD2B-40C6-8831-844070AB8AD2}"/>
              </c:ext>
            </c:extLst>
          </c:dPt>
          <c:dPt>
            <c:idx val="16"/>
            <c:marker>
              <c:symbol val="diamond"/>
              <c:size val="6"/>
              <c:spPr>
                <a:solidFill>
                  <a:srgbClr val="FF0000"/>
                </a:solidFill>
                <a:ln>
                  <a:solidFill>
                    <a:srgbClr val="FF0000"/>
                  </a:solidFill>
                  <a:prstDash val="solid"/>
                </a:ln>
              </c:spPr>
            </c:marker>
            <c:bubble3D val="0"/>
            <c:spPr>
              <a:ln w="12700">
                <a:solidFill>
                  <a:srgbClr val="FF0000"/>
                </a:solidFill>
                <a:prstDash val="solid"/>
              </a:ln>
              <a:effectLst/>
            </c:spPr>
            <c:extLst>
              <c:ext xmlns:c16="http://schemas.microsoft.com/office/drawing/2014/chart" uri="{C3380CC4-5D6E-409C-BE32-E72D297353CC}">
                <c16:uniqueId val="{00000002-AD2B-40C6-8831-844070AB8AD2}"/>
              </c:ext>
            </c:extLst>
          </c:dPt>
          <c:dPt>
            <c:idx val="17"/>
            <c:marker>
              <c:symbol val="diamond"/>
              <c:size val="6"/>
              <c:spPr>
                <a:solidFill>
                  <a:srgbClr val="FF0000"/>
                </a:solidFill>
                <a:ln>
                  <a:solidFill>
                    <a:srgbClr val="FF0000"/>
                  </a:solidFill>
                  <a:prstDash val="solid"/>
                </a:ln>
              </c:spPr>
            </c:marker>
            <c:bubble3D val="0"/>
            <c:spPr>
              <a:ln w="12700">
                <a:solidFill>
                  <a:srgbClr val="FF0000"/>
                </a:solidFill>
                <a:prstDash val="solid"/>
              </a:ln>
              <a:effectLst/>
            </c:spPr>
            <c:extLst>
              <c:ext xmlns:c16="http://schemas.microsoft.com/office/drawing/2014/chart" uri="{C3380CC4-5D6E-409C-BE32-E72D297353CC}">
                <c16:uniqueId val="{00000004-AD2B-40C6-8831-844070AB8AD2}"/>
              </c:ext>
            </c:extLst>
          </c:dPt>
          <c:dPt>
            <c:idx val="18"/>
            <c:marker>
              <c:symbol val="diamond"/>
              <c:size val="6"/>
              <c:spPr>
                <a:solidFill>
                  <a:srgbClr val="FF0000"/>
                </a:solidFill>
                <a:ln>
                  <a:solidFill>
                    <a:srgbClr val="FF0000"/>
                  </a:solidFill>
                  <a:prstDash val="solid"/>
                </a:ln>
              </c:spPr>
            </c:marker>
            <c:bubble3D val="0"/>
            <c:spPr>
              <a:ln w="12700">
                <a:solidFill>
                  <a:srgbClr val="FF0000"/>
                </a:solidFill>
                <a:prstDash val="solid"/>
              </a:ln>
              <a:effectLst/>
            </c:spPr>
            <c:extLst>
              <c:ext xmlns:c16="http://schemas.microsoft.com/office/drawing/2014/chart" uri="{C3380CC4-5D6E-409C-BE32-E72D297353CC}">
                <c16:uniqueId val="{00000006-AD2B-40C6-8831-844070AB8AD2}"/>
              </c:ext>
            </c:extLst>
          </c:dPt>
          <c:dPt>
            <c:idx val="19"/>
            <c:marker>
              <c:symbol val="diamond"/>
              <c:size val="6"/>
              <c:spPr>
                <a:solidFill>
                  <a:srgbClr val="FF0000"/>
                </a:solidFill>
                <a:ln>
                  <a:solidFill>
                    <a:srgbClr val="FF0000"/>
                  </a:solidFill>
                  <a:prstDash val="solid"/>
                </a:ln>
              </c:spPr>
            </c:marker>
            <c:bubble3D val="0"/>
            <c:spPr>
              <a:ln w="12700">
                <a:solidFill>
                  <a:srgbClr val="FF0000"/>
                </a:solidFill>
                <a:prstDash val="solid"/>
              </a:ln>
              <a:effectLst/>
            </c:spPr>
            <c:extLst>
              <c:ext xmlns:c16="http://schemas.microsoft.com/office/drawing/2014/chart" uri="{C3380CC4-5D6E-409C-BE32-E72D297353CC}">
                <c16:uniqueId val="{00000008-AD2B-40C6-8831-844070AB8AD2}"/>
              </c:ext>
            </c:extLst>
          </c:dPt>
          <c:dPt>
            <c:idx val="20"/>
            <c:marker>
              <c:symbol val="diamond"/>
              <c:size val="6"/>
              <c:spPr>
                <a:solidFill>
                  <a:srgbClr val="FF0000"/>
                </a:solidFill>
                <a:ln>
                  <a:solidFill>
                    <a:srgbClr val="FF0000"/>
                  </a:solidFill>
                  <a:prstDash val="solid"/>
                </a:ln>
              </c:spPr>
            </c:marker>
            <c:bubble3D val="0"/>
            <c:spPr>
              <a:ln w="12700">
                <a:solidFill>
                  <a:srgbClr val="FF0000"/>
                </a:solidFill>
                <a:prstDash val="solid"/>
              </a:ln>
              <a:effectLst/>
            </c:spPr>
            <c:extLst>
              <c:ext xmlns:c16="http://schemas.microsoft.com/office/drawing/2014/chart" uri="{C3380CC4-5D6E-409C-BE32-E72D297353CC}">
                <c16:uniqueId val="{0000000A-AD2B-40C6-8831-844070AB8AD2}"/>
              </c:ext>
            </c:extLst>
          </c:dPt>
          <c:cat>
            <c:numRef>
              <c:f>'[1]Severe Maternal Morbidities 5'!$A$2:$A$27</c:f>
              <c:numCache>
                <c:formatCode>General</c:formatCode>
                <c:ptCount val="26"/>
                <c:pt idx="0">
                  <c:v>43252</c:v>
                </c:pt>
                <c:pt idx="1">
                  <c:v>43282</c:v>
                </c:pt>
                <c:pt idx="2">
                  <c:v>43313</c:v>
                </c:pt>
                <c:pt idx="3">
                  <c:v>43344</c:v>
                </c:pt>
                <c:pt idx="4">
                  <c:v>43374</c:v>
                </c:pt>
                <c:pt idx="5">
                  <c:v>43405</c:v>
                </c:pt>
                <c:pt idx="6">
                  <c:v>43435</c:v>
                </c:pt>
                <c:pt idx="7">
                  <c:v>43466</c:v>
                </c:pt>
                <c:pt idx="8">
                  <c:v>43497</c:v>
                </c:pt>
                <c:pt idx="10">
                  <c:v>43525</c:v>
                </c:pt>
                <c:pt idx="11">
                  <c:v>43556</c:v>
                </c:pt>
                <c:pt idx="12">
                  <c:v>43586</c:v>
                </c:pt>
                <c:pt idx="13">
                  <c:v>43617</c:v>
                </c:pt>
                <c:pt idx="14">
                  <c:v>43647</c:v>
                </c:pt>
                <c:pt idx="15">
                  <c:v>43678</c:v>
                </c:pt>
                <c:pt idx="16">
                  <c:v>43709</c:v>
                </c:pt>
                <c:pt idx="17">
                  <c:v>43739</c:v>
                </c:pt>
                <c:pt idx="18">
                  <c:v>43770</c:v>
                </c:pt>
                <c:pt idx="19">
                  <c:v>43800</c:v>
                </c:pt>
                <c:pt idx="20">
                  <c:v>43831</c:v>
                </c:pt>
                <c:pt idx="21">
                  <c:v>43862</c:v>
                </c:pt>
                <c:pt idx="22">
                  <c:v>43891</c:v>
                </c:pt>
                <c:pt idx="23">
                  <c:v>43922</c:v>
                </c:pt>
                <c:pt idx="24">
                  <c:v>43952</c:v>
                </c:pt>
                <c:pt idx="25">
                  <c:v>43983</c:v>
                </c:pt>
              </c:numCache>
            </c:numRef>
          </c:cat>
          <c:val>
            <c:numRef>
              <c:f>'[1]Severe Maternal Morbidities 5'!$D$2:$D$27</c:f>
              <c:numCache>
                <c:formatCode>General</c:formatCode>
                <c:ptCount val="26"/>
                <c:pt idx="0">
                  <c:v>9.5890410958904104E-2</c:v>
                </c:pt>
                <c:pt idx="1">
                  <c:v>8.4210526315789472E-2</c:v>
                </c:pt>
                <c:pt idx="2">
                  <c:v>6.8965517241379309E-2</c:v>
                </c:pt>
                <c:pt idx="3">
                  <c:v>0.05</c:v>
                </c:pt>
                <c:pt idx="4">
                  <c:v>9.3457943925233641E-2</c:v>
                </c:pt>
                <c:pt idx="5">
                  <c:v>6.6666666666666666E-2</c:v>
                </c:pt>
                <c:pt idx="6">
                  <c:v>6.0869565217391307E-2</c:v>
                </c:pt>
                <c:pt idx="7">
                  <c:v>7.9207920792079209E-2</c:v>
                </c:pt>
                <c:pt idx="8">
                  <c:v>5.4545454545454543E-2</c:v>
                </c:pt>
                <c:pt idx="10">
                  <c:v>9.1954022988505746E-2</c:v>
                </c:pt>
                <c:pt idx="11">
                  <c:v>4.9504950495049507E-2</c:v>
                </c:pt>
                <c:pt idx="12">
                  <c:v>2.0833333333333332E-2</c:v>
                </c:pt>
                <c:pt idx="13">
                  <c:v>2.9411764705882353E-2</c:v>
                </c:pt>
                <c:pt idx="14">
                  <c:v>3.3613445378151259E-2</c:v>
                </c:pt>
                <c:pt idx="15">
                  <c:v>7.8125E-2</c:v>
                </c:pt>
                <c:pt idx="16">
                  <c:v>5.9259259259259262E-2</c:v>
                </c:pt>
                <c:pt idx="17">
                  <c:v>5.6451612903225805E-2</c:v>
                </c:pt>
                <c:pt idx="18">
                  <c:v>5.2083333333333336E-2</c:v>
                </c:pt>
                <c:pt idx="19">
                  <c:v>4.7244094488188976E-2</c:v>
                </c:pt>
                <c:pt idx="20">
                  <c:v>1.680672268907563E-2</c:v>
                </c:pt>
                <c:pt idx="21">
                  <c:v>7.6271186440677971E-2</c:v>
                </c:pt>
                <c:pt idx="22">
                  <c:v>5.5045871559633031E-2</c:v>
                </c:pt>
                <c:pt idx="23">
                  <c:v>3.0303030303030304E-2</c:v>
                </c:pt>
                <c:pt idx="24">
                  <c:v>5.2631578947368418E-2</c:v>
                </c:pt>
                <c:pt idx="25">
                  <c:v>6.0869565217391307E-2</c:v>
                </c:pt>
              </c:numCache>
            </c:numRef>
          </c:val>
          <c:smooth val="0"/>
          <c:extLst>
            <c:ext xmlns:c16="http://schemas.microsoft.com/office/drawing/2014/chart" uri="{C3380CC4-5D6E-409C-BE32-E72D297353CC}">
              <c16:uniqueId val="{0000000B-AD2B-40C6-8831-844070AB8AD2}"/>
            </c:ext>
          </c:extLst>
        </c:ser>
        <c:ser>
          <c:idx val="2"/>
          <c:order val="2"/>
          <c:tx>
            <c:strRef>
              <c:f>'O:\TCHOIS Team\Stacie Denning\AAA WORK\AAA Scratch Work\[Black Non-Hispanic SMM hypothesis testing pivots 9-25-2019v4.xlsx]Severe Maternal Morbidities 5'!$F$1</c:f>
              <c:strCache>
                <c:ptCount val="1"/>
                <c:pt idx="0">
                  <c:v> +2 Sigma</c:v>
                </c:pt>
              </c:strCache>
            </c:strRef>
          </c:tx>
          <c:spPr>
            <a:ln w="19050">
              <a:noFill/>
            </a:ln>
            <a:effectLst/>
          </c:spPr>
          <c:marker>
            <c:symbol val="none"/>
          </c:marker>
          <c:val>
            <c:numRef>
              <c:f>'[1]Severe Maternal Morbidities 5'!$F$2:$F$27</c:f>
              <c:numCache>
                <c:formatCode>General</c:formatCode>
                <c:ptCount val="26"/>
                <c:pt idx="0">
                  <c:v>0.1312923669553725</c:v>
                </c:pt>
                <c:pt idx="1">
                  <c:v>0.12386752329929665</c:v>
                </c:pt>
                <c:pt idx="2">
                  <c:v>0.11885527547665281</c:v>
                </c:pt>
                <c:pt idx="3">
                  <c:v>0.11805303329750474</c:v>
                </c:pt>
                <c:pt idx="4">
                  <c:v>0.12082208904335834</c:v>
                </c:pt>
                <c:pt idx="5">
                  <c:v>0.1212931595143589</c:v>
                </c:pt>
                <c:pt idx="6">
                  <c:v>0.11906234807617326</c:v>
                </c:pt>
                <c:pt idx="7">
                  <c:v>0.12227693736126923</c:v>
                </c:pt>
                <c:pt idx="8">
                  <c:v>0.12013972040930504</c:v>
                </c:pt>
                <c:pt idx="10">
                  <c:v>9.7980361367377478E-2</c:v>
                </c:pt>
                <c:pt idx="11">
                  <c:v>9.459328748929921E-2</c:v>
                </c:pt>
                <c:pt idx="12">
                  <c:v>9.5717555265751514E-2</c:v>
                </c:pt>
                <c:pt idx="13">
                  <c:v>9.4378412077493368E-2</c:v>
                </c:pt>
                <c:pt idx="14">
                  <c:v>9.1150695794119635E-2</c:v>
                </c:pt>
                <c:pt idx="15">
                  <c:v>8.9708640628056002E-2</c:v>
                </c:pt>
                <c:pt idx="16">
                  <c:v>8.8688215932330061E-2</c:v>
                </c:pt>
                <c:pt idx="17">
                  <c:v>9.0330155848861809E-2</c:v>
                </c:pt>
                <c:pt idx="18">
                  <c:v>9.5717555265751514E-2</c:v>
                </c:pt>
                <c:pt idx="19">
                  <c:v>8.9861262963793015E-2</c:v>
                </c:pt>
                <c:pt idx="20">
                  <c:v>9.1150695794119635E-2</c:v>
                </c:pt>
                <c:pt idx="21">
                  <c:v>9.1321031818056064E-2</c:v>
                </c:pt>
                <c:pt idx="22">
                  <c:v>9.2958055303494935E-2</c:v>
                </c:pt>
                <c:pt idx="23">
                  <c:v>9.5032764679213177E-2</c:v>
                </c:pt>
                <c:pt idx="24">
                  <c:v>9.2024643279589924E-2</c:v>
                </c:pt>
                <c:pt idx="25">
                  <c:v>9.1845303701146422E-2</c:v>
                </c:pt>
              </c:numCache>
            </c:numRef>
          </c:val>
          <c:smooth val="0"/>
          <c:extLst>
            <c:ext xmlns:c16="http://schemas.microsoft.com/office/drawing/2014/chart" uri="{C3380CC4-5D6E-409C-BE32-E72D297353CC}">
              <c16:uniqueId val="{0000000C-AD2B-40C6-8831-844070AB8AD2}"/>
            </c:ext>
          </c:extLst>
        </c:ser>
        <c:ser>
          <c:idx val="3"/>
          <c:order val="3"/>
          <c:tx>
            <c:strRef>
              <c:f>'O:\TCHOIS Team\Stacie Denning\AAA WORK\AAA Scratch Work\[Black Non-Hispanic SMM hypothesis testing pivots 9-25-2019v4.xlsx]Severe Maternal Morbidities 5'!$G$1</c:f>
              <c:strCache>
                <c:ptCount val="1"/>
                <c:pt idx="0">
                  <c:v> +1 Sigma</c:v>
                </c:pt>
              </c:strCache>
            </c:strRef>
          </c:tx>
          <c:spPr>
            <a:ln w="19050">
              <a:noFill/>
            </a:ln>
            <a:effectLst/>
          </c:spPr>
          <c:marker>
            <c:symbol val="none"/>
          </c:marker>
          <c:val>
            <c:numRef>
              <c:f>'[1]Severe Maternal Morbidities 5'!$G$2:$G$27</c:f>
              <c:numCache>
                <c:formatCode>General</c:formatCode>
                <c:ptCount val="26"/>
                <c:pt idx="0">
                  <c:v>0.10120881617407691</c:v>
                </c:pt>
                <c:pt idx="1">
                  <c:v>9.7496394346038975E-2</c:v>
                </c:pt>
                <c:pt idx="2">
                  <c:v>9.4990270434717056E-2</c:v>
                </c:pt>
                <c:pt idx="3">
                  <c:v>9.4589149345143037E-2</c:v>
                </c:pt>
                <c:pt idx="4">
                  <c:v>9.5973677218069819E-2</c:v>
                </c:pt>
                <c:pt idx="5">
                  <c:v>9.6209212453570114E-2</c:v>
                </c:pt>
                <c:pt idx="6">
                  <c:v>9.5093806734477287E-2</c:v>
                </c:pt>
                <c:pt idx="7">
                  <c:v>9.670110137702527E-2</c:v>
                </c:pt>
                <c:pt idx="8">
                  <c:v>9.563249290104317E-2</c:v>
                </c:pt>
                <c:pt idx="10">
                  <c:v>7.4423383590340508E-2</c:v>
                </c:pt>
                <c:pt idx="11">
                  <c:v>7.2729846651301361E-2</c:v>
                </c:pt>
                <c:pt idx="12">
                  <c:v>7.3291980539527513E-2</c:v>
                </c:pt>
                <c:pt idx="13">
                  <c:v>7.2622408945398439E-2</c:v>
                </c:pt>
                <c:pt idx="14">
                  <c:v>7.1008550803711573E-2</c:v>
                </c:pt>
                <c:pt idx="15">
                  <c:v>7.0287523220679757E-2</c:v>
                </c:pt>
                <c:pt idx="16">
                  <c:v>6.97773108728168E-2</c:v>
                </c:pt>
                <c:pt idx="17">
                  <c:v>7.059828083108266E-2</c:v>
                </c:pt>
                <c:pt idx="18">
                  <c:v>7.3291980539527513E-2</c:v>
                </c:pt>
                <c:pt idx="19">
                  <c:v>7.0363834388548263E-2</c:v>
                </c:pt>
                <c:pt idx="20">
                  <c:v>7.1008550803711573E-2</c:v>
                </c:pt>
                <c:pt idx="21">
                  <c:v>7.1093718815679802E-2</c:v>
                </c:pt>
                <c:pt idx="22">
                  <c:v>7.1912230558399237E-2</c:v>
                </c:pt>
                <c:pt idx="23">
                  <c:v>7.2949585246258344E-2</c:v>
                </c:pt>
                <c:pt idx="24">
                  <c:v>7.1445524546446731E-2</c:v>
                </c:pt>
                <c:pt idx="25">
                  <c:v>7.1355854757224974E-2</c:v>
                </c:pt>
              </c:numCache>
            </c:numRef>
          </c:val>
          <c:smooth val="0"/>
          <c:extLst>
            <c:ext xmlns:c16="http://schemas.microsoft.com/office/drawing/2014/chart" uri="{C3380CC4-5D6E-409C-BE32-E72D297353CC}">
              <c16:uniqueId val="{0000000D-AD2B-40C6-8831-844070AB8AD2}"/>
            </c:ext>
          </c:extLst>
        </c:ser>
        <c:ser>
          <c:idx val="4"/>
          <c:order val="4"/>
          <c:tx>
            <c:strRef>
              <c:f>'O:\TCHOIS Team\Stacie Denning\AAA WORK\AAA Scratch Work\[Black Non-Hispanic SMM hypothesis testing pivots 9-25-2019v4.xlsx]Severe Maternal Morbidities 5'!$H$1</c:f>
              <c:strCache>
                <c:ptCount val="1"/>
                <c:pt idx="0">
                  <c:v>Average</c:v>
                </c:pt>
              </c:strCache>
            </c:strRef>
          </c:tx>
          <c:spPr>
            <a:effectLst/>
          </c:spPr>
          <c:marker>
            <c:symbol val="none"/>
          </c:marker>
          <c:val>
            <c:numRef>
              <c:f>'[1]Severe Maternal Morbidities 5'!$H$2:$H$27</c:f>
              <c:numCache>
                <c:formatCode>General</c:formatCode>
                <c:ptCount val="26"/>
                <c:pt idx="0">
                  <c:v>7.1125265392781314E-2</c:v>
                </c:pt>
                <c:pt idx="1">
                  <c:v>7.1125265392781314E-2</c:v>
                </c:pt>
                <c:pt idx="2">
                  <c:v>7.1125265392781314E-2</c:v>
                </c:pt>
                <c:pt idx="3">
                  <c:v>7.1125265392781314E-2</c:v>
                </c:pt>
                <c:pt idx="4">
                  <c:v>7.1125265392781314E-2</c:v>
                </c:pt>
                <c:pt idx="5">
                  <c:v>7.1125265392781314E-2</c:v>
                </c:pt>
                <c:pt idx="6">
                  <c:v>7.1125265392781314E-2</c:v>
                </c:pt>
                <c:pt idx="7">
                  <c:v>7.1125265392781314E-2</c:v>
                </c:pt>
                <c:pt idx="8">
                  <c:v>7.1125265392781314E-2</c:v>
                </c:pt>
                <c:pt idx="10">
                  <c:v>5.0866405813303518E-2</c:v>
                </c:pt>
                <c:pt idx="11">
                  <c:v>5.0866405813303518E-2</c:v>
                </c:pt>
                <c:pt idx="12">
                  <c:v>5.0866405813303518E-2</c:v>
                </c:pt>
                <c:pt idx="13">
                  <c:v>5.0866405813303518E-2</c:v>
                </c:pt>
                <c:pt idx="14">
                  <c:v>5.0866405813303518E-2</c:v>
                </c:pt>
                <c:pt idx="15">
                  <c:v>5.0866405813303518E-2</c:v>
                </c:pt>
                <c:pt idx="16">
                  <c:v>5.0866405813303518E-2</c:v>
                </c:pt>
                <c:pt idx="17">
                  <c:v>5.0866405813303518E-2</c:v>
                </c:pt>
                <c:pt idx="18">
                  <c:v>5.0866405813303518E-2</c:v>
                </c:pt>
                <c:pt idx="19">
                  <c:v>5.0866405813303518E-2</c:v>
                </c:pt>
                <c:pt idx="20">
                  <c:v>5.0866405813303518E-2</c:v>
                </c:pt>
                <c:pt idx="21">
                  <c:v>5.0866405813303518E-2</c:v>
                </c:pt>
                <c:pt idx="22">
                  <c:v>5.0866405813303518E-2</c:v>
                </c:pt>
                <c:pt idx="23">
                  <c:v>5.0866405813303518E-2</c:v>
                </c:pt>
                <c:pt idx="24">
                  <c:v>5.0866405813303518E-2</c:v>
                </c:pt>
                <c:pt idx="25">
                  <c:v>5.0866405813303518E-2</c:v>
                </c:pt>
              </c:numCache>
            </c:numRef>
          </c:val>
          <c:smooth val="0"/>
          <c:extLst>
            <c:ext xmlns:c16="http://schemas.microsoft.com/office/drawing/2014/chart" uri="{C3380CC4-5D6E-409C-BE32-E72D297353CC}">
              <c16:uniqueId val="{0000000E-AD2B-40C6-8831-844070AB8AD2}"/>
            </c:ext>
          </c:extLst>
        </c:ser>
        <c:ser>
          <c:idx val="5"/>
          <c:order val="5"/>
          <c:tx>
            <c:strRef>
              <c:f>'O:\TCHOIS Team\Stacie Denning\AAA WORK\AAA Scratch Work\[Black Non-Hispanic SMM hypothesis testing pivots 9-25-2019v4.xlsx]Severe Maternal Morbidities 5'!$I$1</c:f>
              <c:strCache>
                <c:ptCount val="1"/>
                <c:pt idx="0">
                  <c:v> -1 Sigma</c:v>
                </c:pt>
              </c:strCache>
            </c:strRef>
          </c:tx>
          <c:spPr>
            <a:ln w="19050">
              <a:noFill/>
            </a:ln>
            <a:effectLst/>
          </c:spPr>
          <c:marker>
            <c:symbol val="none"/>
          </c:marker>
          <c:val>
            <c:numRef>
              <c:f>'[1]Severe Maternal Morbidities 5'!$I$2:$I$27</c:f>
              <c:numCache>
                <c:formatCode>General</c:formatCode>
                <c:ptCount val="26"/>
                <c:pt idx="0">
                  <c:v>4.1041714611485716E-2</c:v>
                </c:pt>
                <c:pt idx="1">
                  <c:v>4.4754136439523654E-2</c:v>
                </c:pt>
                <c:pt idx="2">
                  <c:v>4.7260260350845573E-2</c:v>
                </c:pt>
                <c:pt idx="3">
                  <c:v>4.7661381440419592E-2</c:v>
                </c:pt>
                <c:pt idx="4">
                  <c:v>4.6276853567492809E-2</c:v>
                </c:pt>
                <c:pt idx="5">
                  <c:v>4.6041318331992521E-2</c:v>
                </c:pt>
                <c:pt idx="6">
                  <c:v>4.7156724051085341E-2</c:v>
                </c:pt>
                <c:pt idx="7">
                  <c:v>4.5549429408537359E-2</c:v>
                </c:pt>
                <c:pt idx="8">
                  <c:v>4.6618037884519459E-2</c:v>
                </c:pt>
                <c:pt idx="10">
                  <c:v>2.7309428036266535E-2</c:v>
                </c:pt>
                <c:pt idx="11">
                  <c:v>2.9002964975305669E-2</c:v>
                </c:pt>
                <c:pt idx="12">
                  <c:v>2.8440831087079517E-2</c:v>
                </c:pt>
                <c:pt idx="13">
                  <c:v>2.9110402681208597E-2</c:v>
                </c:pt>
                <c:pt idx="14">
                  <c:v>3.0724260822895456E-2</c:v>
                </c:pt>
                <c:pt idx="15">
                  <c:v>3.144528840592728E-2</c:v>
                </c:pt>
                <c:pt idx="16">
                  <c:v>3.1955500753790243E-2</c:v>
                </c:pt>
                <c:pt idx="17">
                  <c:v>3.1134530795524373E-2</c:v>
                </c:pt>
                <c:pt idx="18">
                  <c:v>2.8440831087079517E-2</c:v>
                </c:pt>
                <c:pt idx="19">
                  <c:v>3.1368977238058773E-2</c:v>
                </c:pt>
                <c:pt idx="20">
                  <c:v>3.0724260822895456E-2</c:v>
                </c:pt>
                <c:pt idx="21">
                  <c:v>3.0639092810927242E-2</c:v>
                </c:pt>
                <c:pt idx="22">
                  <c:v>2.9820581068207806E-2</c:v>
                </c:pt>
                <c:pt idx="23">
                  <c:v>2.8783226380348689E-2</c:v>
                </c:pt>
                <c:pt idx="24">
                  <c:v>3.0287287080160312E-2</c:v>
                </c:pt>
                <c:pt idx="25">
                  <c:v>3.0376956869382066E-2</c:v>
                </c:pt>
              </c:numCache>
            </c:numRef>
          </c:val>
          <c:smooth val="0"/>
          <c:extLst>
            <c:ext xmlns:c16="http://schemas.microsoft.com/office/drawing/2014/chart" uri="{C3380CC4-5D6E-409C-BE32-E72D297353CC}">
              <c16:uniqueId val="{0000000F-AD2B-40C6-8831-844070AB8AD2}"/>
            </c:ext>
          </c:extLst>
        </c:ser>
        <c:ser>
          <c:idx val="6"/>
          <c:order val="6"/>
          <c:tx>
            <c:strRef>
              <c:f>'O:\TCHOIS Team\Stacie Denning\AAA WORK\AAA Scratch Work\[Black Non-Hispanic SMM hypothesis testing pivots 9-25-2019v4.xlsx]Severe Maternal Morbidities 5'!$J$1</c:f>
              <c:strCache>
                <c:ptCount val="1"/>
                <c:pt idx="0">
                  <c:v> -2 Sigma</c:v>
                </c:pt>
              </c:strCache>
            </c:strRef>
          </c:tx>
          <c:spPr>
            <a:ln w="19050">
              <a:noFill/>
            </a:ln>
            <a:effectLst/>
          </c:spPr>
          <c:marker>
            <c:symbol val="none"/>
          </c:marker>
          <c:val>
            <c:numRef>
              <c:f>'[1]Severe Maternal Morbidities 5'!$J$2:$J$27</c:f>
              <c:numCache>
                <c:formatCode>General</c:formatCode>
                <c:ptCount val="26"/>
                <c:pt idx="0">
                  <c:v>1.0958163830190118E-2</c:v>
                </c:pt>
                <c:pt idx="1">
                  <c:v>1.8383007486265986E-2</c:v>
                </c:pt>
                <c:pt idx="2">
                  <c:v>2.3395255308909825E-2</c:v>
                </c:pt>
                <c:pt idx="3">
                  <c:v>2.4197497488057877E-2</c:v>
                </c:pt>
                <c:pt idx="4">
                  <c:v>2.1428441742204297E-2</c:v>
                </c:pt>
                <c:pt idx="5">
                  <c:v>2.0957371271203729E-2</c:v>
                </c:pt>
                <c:pt idx="6">
                  <c:v>2.3188182709389368E-2</c:v>
                </c:pt>
                <c:pt idx="7">
                  <c:v>1.9973593424293404E-2</c:v>
                </c:pt>
                <c:pt idx="8">
                  <c:v>2.2110810376257596E-2</c:v>
                </c:pt>
                <c:pt idx="10">
                  <c:v>3.7524502592295519E-3</c:v>
                </c:pt>
                <c:pt idx="11">
                  <c:v>7.1395241373078192E-3</c:v>
                </c:pt>
                <c:pt idx="12">
                  <c:v>6.0152563608555157E-3</c:v>
                </c:pt>
                <c:pt idx="13">
                  <c:v>7.3543995491136757E-3</c:v>
                </c:pt>
                <c:pt idx="14">
                  <c:v>1.0582115832487395E-2</c:v>
                </c:pt>
                <c:pt idx="15">
                  <c:v>1.2024170998551034E-2</c:v>
                </c:pt>
                <c:pt idx="16">
                  <c:v>1.3044595694276968E-2</c:v>
                </c:pt>
                <c:pt idx="17">
                  <c:v>1.1402655777745227E-2</c:v>
                </c:pt>
                <c:pt idx="18">
                  <c:v>6.0152563608555157E-3</c:v>
                </c:pt>
                <c:pt idx="19">
                  <c:v>1.1871548662814022E-2</c:v>
                </c:pt>
                <c:pt idx="20">
                  <c:v>1.0582115832487395E-2</c:v>
                </c:pt>
                <c:pt idx="21">
                  <c:v>1.0411779808550965E-2</c:v>
                </c:pt>
                <c:pt idx="22">
                  <c:v>8.7747563231120942E-3</c:v>
                </c:pt>
                <c:pt idx="23">
                  <c:v>6.700046947393859E-3</c:v>
                </c:pt>
                <c:pt idx="24">
                  <c:v>9.7081683470171057E-3</c:v>
                </c:pt>
                <c:pt idx="25">
                  <c:v>9.8875079254606146E-3</c:v>
                </c:pt>
              </c:numCache>
            </c:numRef>
          </c:val>
          <c:smooth val="0"/>
          <c:extLst>
            <c:ext xmlns:c16="http://schemas.microsoft.com/office/drawing/2014/chart" uri="{C3380CC4-5D6E-409C-BE32-E72D297353CC}">
              <c16:uniqueId val="{00000010-AD2B-40C6-8831-844070AB8AD2}"/>
            </c:ext>
          </c:extLst>
        </c:ser>
        <c:dLbls>
          <c:showLegendKey val="0"/>
          <c:showVal val="0"/>
          <c:showCatName val="0"/>
          <c:showSerName val="0"/>
          <c:showPercent val="0"/>
          <c:showBubbleSize val="0"/>
        </c:dLbls>
        <c:marker val="1"/>
        <c:smooth val="0"/>
        <c:axId val="226257640"/>
        <c:axId val="226261168"/>
      </c:lineChart>
      <c:scatterChart>
        <c:scatterStyle val="lineMarker"/>
        <c:varyColors val="0"/>
        <c:ser>
          <c:idx val="1"/>
          <c:order val="1"/>
          <c:tx>
            <c:strRef>
              <c:f>'O:\TCHOIS Team\Stacie Denning\AAA WORK\AAA Scratch Work\[Black Non-Hispanic SMM hypothesis testing pivots 9-25-2019v4.xlsx]Severe Maternal Morbidities 5'!$E$1</c:f>
              <c:strCache>
                <c:ptCount val="1"/>
                <c:pt idx="0">
                  <c:v>UCL</c:v>
                </c:pt>
              </c:strCache>
            </c:strRef>
          </c:tx>
          <c:spPr>
            <a:ln w="19050">
              <a:noFill/>
            </a:ln>
            <a:effectLst/>
          </c:spPr>
          <c:marker>
            <c:symbol val="none"/>
          </c:marker>
          <c:errBars>
            <c:errDir val="x"/>
            <c:errBarType val="both"/>
            <c:errValType val="cust"/>
            <c:noEndCap val="1"/>
            <c:plus>
              <c:numRef>
                <c:f>'[1]Severe Maternal Morbidities 5'!$M$2:$M$46</c:f>
                <c:numCache>
                  <c:formatCode>General</c:formatCode>
                  <c:ptCount val="45"/>
                  <c:pt idx="0">
                    <c:v>1</c:v>
                  </c:pt>
                  <c:pt idx="1">
                    <c:v>1</c:v>
                  </c:pt>
                  <c:pt idx="2">
                    <c:v>1</c:v>
                  </c:pt>
                  <c:pt idx="3">
                    <c:v>1</c:v>
                  </c:pt>
                  <c:pt idx="4">
                    <c:v>1</c:v>
                  </c:pt>
                  <c:pt idx="5">
                    <c:v>1</c:v>
                  </c:pt>
                  <c:pt idx="6">
                    <c:v>1</c:v>
                  </c:pt>
                  <c:pt idx="7">
                    <c:v>1</c:v>
                  </c:pt>
                  <c:pt idx="8">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numCache>
              </c:numRef>
            </c:plus>
            <c:minus>
              <c:numRef>
                <c:f>'[1]Severe Maternal Morbidities 5'!$T$2:$T$46</c:f>
                <c:numCache>
                  <c:formatCode>General</c:formatCode>
                  <c:ptCount val="45"/>
                </c:numCache>
              </c:numRef>
            </c:minus>
            <c:spPr>
              <a:ln>
                <a:solidFill>
                  <a:srgbClr val="FF0000"/>
                </a:solidFill>
                <a:prstDash val="solid"/>
              </a:ln>
            </c:spPr>
          </c:errBars>
          <c:errBars>
            <c:errDir val="y"/>
            <c:errBarType val="both"/>
            <c:errValType val="cust"/>
            <c:noEndCap val="1"/>
            <c:plus>
              <c:numRef>
                <c:f>'[1]Severe Maternal Morbidities 5'!$T$2:$T$46</c:f>
                <c:numCache>
                  <c:formatCode>General</c:formatCode>
                  <c:ptCount val="45"/>
                </c:numCache>
              </c:numRef>
            </c:plus>
            <c:minus>
              <c:numRef>
                <c:f>'[1]Severe Maternal Morbidities 5'!$N$2:$N$46</c:f>
                <c:numCache>
                  <c:formatCode>General</c:formatCode>
                  <c:ptCount val="45"/>
                  <c:pt idx="0">
                    <c:v>0</c:v>
                  </c:pt>
                  <c:pt idx="1">
                    <c:v>-1.1137265484113784E-2</c:v>
                  </c:pt>
                  <c:pt idx="2">
                    <c:v>-7.518371733965773E-3</c:v>
                  </c:pt>
                  <c:pt idx="3">
                    <c:v>-1.2033632687220575E-3</c:v>
                  </c:pt>
                  <c:pt idx="4">
                    <c:v>4.1535836187803765E-3</c:v>
                  </c:pt>
                  <c:pt idx="5">
                    <c:v>7.066057065008291E-4</c:v>
                  </c:pt>
                  <c:pt idx="6">
                    <c:v>-3.3462171572784527E-3</c:v>
                  </c:pt>
                  <c:pt idx="7">
                    <c:v>4.8218839276439329E-3</c:v>
                  </c:pt>
                  <c:pt idx="8">
                    <c:v>-3.205825427946285E-3</c:v>
                  </c:pt>
                  <c:pt idx="10">
                    <c:v>0</c:v>
                  </c:pt>
                  <c:pt idx="11">
                    <c:v>-5.0806108171174147E-3</c:v>
                  </c:pt>
                  <c:pt idx="12">
                    <c:v>1.6864016646784552E-3</c:v>
                  </c:pt>
                  <c:pt idx="13">
                    <c:v>-2.0087147823872331E-3</c:v>
                  </c:pt>
                  <c:pt idx="14">
                    <c:v>-4.8415744250605852E-3</c:v>
                  </c:pt>
                  <c:pt idx="15">
                    <c:v>-2.1630827490954629E-3</c:v>
                  </c:pt>
                  <c:pt idx="16">
                    <c:v>-1.5306370435888839E-3</c:v>
                  </c:pt>
                  <c:pt idx="17">
                    <c:v>2.4629098747976086E-3</c:v>
                  </c:pt>
                  <c:pt idx="18">
                    <c:v>8.0810991253345565E-3</c:v>
                  </c:pt>
                  <c:pt idx="19">
                    <c:v>-8.7844384529377484E-3</c:v>
                  </c:pt>
                  <c:pt idx="20">
                    <c:v>1.9341492454899301E-3</c:v>
                  </c:pt>
                  <c:pt idx="21">
                    <c:v>2.5550403590465787E-4</c:v>
                  </c:pt>
                  <c:pt idx="22">
                    <c:v>2.4555352281583065E-3</c:v>
                  </c:pt>
                  <c:pt idx="23">
                    <c:v>3.1120640635773356E-3</c:v>
                  </c:pt>
                  <c:pt idx="24">
                    <c:v>-4.5121820994348527E-3</c:v>
                  </c:pt>
                  <c:pt idx="25">
                    <c:v>-2.6900936766527384E-4</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numCache>
              </c:numRef>
            </c:minus>
            <c:spPr>
              <a:ln>
                <a:solidFill>
                  <a:srgbClr val="FF0000"/>
                </a:solidFill>
                <a:prstDash val="solid"/>
              </a:ln>
            </c:spPr>
          </c:errBars>
          <c:yVal>
            <c:numRef>
              <c:f>'[1]Severe Maternal Morbidities 5'!$E$2:$E$27</c:f>
              <c:numCache>
                <c:formatCode>General</c:formatCode>
                <c:ptCount val="26"/>
                <c:pt idx="0">
                  <c:v>0.1613759177366681</c:v>
                </c:pt>
                <c:pt idx="1">
                  <c:v>0.15023865225255431</c:v>
                </c:pt>
                <c:pt idx="2">
                  <c:v>0.14272028051858854</c:v>
                </c:pt>
                <c:pt idx="3">
                  <c:v>0.14151691724986648</c:v>
                </c:pt>
                <c:pt idx="4">
                  <c:v>0.14567050086864686</c:v>
                </c:pt>
                <c:pt idx="5">
                  <c:v>0.14637710657514769</c:v>
                </c:pt>
                <c:pt idx="6">
                  <c:v>0.14303088941786923</c:v>
                </c:pt>
                <c:pt idx="7">
                  <c:v>0.14785277334551317</c:v>
                </c:pt>
                <c:pt idx="8">
                  <c:v>0.14464694791756688</c:v>
                </c:pt>
                <c:pt idx="10">
                  <c:v>0.12153733914441447</c:v>
                </c:pt>
                <c:pt idx="11">
                  <c:v>0.11645672832729706</c:v>
                </c:pt>
                <c:pt idx="12">
                  <c:v>0.11814312999197552</c:v>
                </c:pt>
                <c:pt idx="13">
                  <c:v>0.11613441520958828</c:v>
                </c:pt>
                <c:pt idx="14">
                  <c:v>0.1112928407845277</c:v>
                </c:pt>
                <c:pt idx="15">
                  <c:v>0.10912975803543223</c:v>
                </c:pt>
                <c:pt idx="16">
                  <c:v>0.10759912099184335</c:v>
                </c:pt>
                <c:pt idx="17">
                  <c:v>0.11006203086664096</c:v>
                </c:pt>
                <c:pt idx="18">
                  <c:v>0.11814312999197552</c:v>
                </c:pt>
                <c:pt idx="19">
                  <c:v>0.10935869153903777</c:v>
                </c:pt>
                <c:pt idx="20">
                  <c:v>0.1112928407845277</c:v>
                </c:pt>
                <c:pt idx="21">
                  <c:v>0.11154834482043235</c:v>
                </c:pt>
                <c:pt idx="22">
                  <c:v>0.11400388004859066</c:v>
                </c:pt>
                <c:pt idx="23">
                  <c:v>0.117115944112168</c:v>
                </c:pt>
                <c:pt idx="24">
                  <c:v>0.11260376201273314</c:v>
                </c:pt>
                <c:pt idx="25">
                  <c:v>0.11233475264506787</c:v>
                </c:pt>
              </c:numCache>
            </c:numRef>
          </c:yVal>
          <c:smooth val="0"/>
          <c:extLst>
            <c:ext xmlns:c16="http://schemas.microsoft.com/office/drawing/2014/chart" uri="{C3380CC4-5D6E-409C-BE32-E72D297353CC}">
              <c16:uniqueId val="{00000011-AD2B-40C6-8831-844070AB8AD2}"/>
            </c:ext>
          </c:extLst>
        </c:ser>
        <c:ser>
          <c:idx val="7"/>
          <c:order val="7"/>
          <c:tx>
            <c:strRef>
              <c:f>'O:\TCHOIS Team\Stacie Denning\AAA WORK\AAA Scratch Work\[Black Non-Hispanic SMM hypothesis testing pivots 9-25-2019v4.xlsx]Severe Maternal Morbidities 5'!$K$1</c:f>
              <c:strCache>
                <c:ptCount val="1"/>
                <c:pt idx="0">
                  <c:v>LCL</c:v>
                </c:pt>
              </c:strCache>
            </c:strRef>
          </c:tx>
          <c:spPr>
            <a:ln w="19050">
              <a:noFill/>
            </a:ln>
            <a:effectLst/>
          </c:spPr>
          <c:marker>
            <c:symbol val="none"/>
          </c:marker>
          <c:errBars>
            <c:errDir val="x"/>
            <c:errBarType val="both"/>
            <c:errValType val="cust"/>
            <c:noEndCap val="1"/>
            <c:plus>
              <c:numRef>
                <c:f>'[1]Severe Maternal Morbidities 5'!$M$2:$M$46</c:f>
                <c:numCache>
                  <c:formatCode>General</c:formatCode>
                  <c:ptCount val="45"/>
                  <c:pt idx="0">
                    <c:v>1</c:v>
                  </c:pt>
                  <c:pt idx="1">
                    <c:v>1</c:v>
                  </c:pt>
                  <c:pt idx="2">
                    <c:v>1</c:v>
                  </c:pt>
                  <c:pt idx="3">
                    <c:v>1</c:v>
                  </c:pt>
                  <c:pt idx="4">
                    <c:v>1</c:v>
                  </c:pt>
                  <c:pt idx="5">
                    <c:v>1</c:v>
                  </c:pt>
                  <c:pt idx="6">
                    <c:v>1</c:v>
                  </c:pt>
                  <c:pt idx="7">
                    <c:v>1</c:v>
                  </c:pt>
                  <c:pt idx="8">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numCache>
              </c:numRef>
            </c:plus>
            <c:minus>
              <c:numRef>
                <c:f>'[1]Severe Maternal Morbidities 5'!$T$2:$T$46</c:f>
                <c:numCache>
                  <c:formatCode>General</c:formatCode>
                  <c:ptCount val="45"/>
                </c:numCache>
              </c:numRef>
            </c:minus>
            <c:spPr>
              <a:ln>
                <a:solidFill>
                  <a:srgbClr val="FF0000"/>
                </a:solidFill>
                <a:prstDash val="solid"/>
              </a:ln>
            </c:spPr>
          </c:errBars>
          <c:errBars>
            <c:errDir val="y"/>
            <c:errBarType val="both"/>
            <c:errValType val="cust"/>
            <c:noEndCap val="1"/>
            <c:plus>
              <c:numRef>
                <c:f>'[1]Severe Maternal Morbidities 5'!$T$2:$T$46</c:f>
                <c:numCache>
                  <c:formatCode>General</c:formatCode>
                  <c:ptCount val="45"/>
                </c:numCache>
              </c:numRef>
            </c:plus>
            <c:minus>
              <c:numRef>
                <c:f>'[1]Severe Maternal Morbidities 5'!$S$2:$S$46</c:f>
                <c:numCache>
                  <c:formatCode>General</c:formatCode>
                  <c:ptCount val="45"/>
                  <c:pt idx="0">
                    <c:v>0</c:v>
                  </c:pt>
                  <c:pt idx="1">
                    <c:v>0</c:v>
                  </c:pt>
                  <c:pt idx="2">
                    <c:v>0</c:v>
                  </c:pt>
                  <c:pt idx="3">
                    <c:v>7.3361353569616206E-4</c:v>
                  </c:pt>
                  <c:pt idx="4">
                    <c:v>-7.3361353569616206E-4</c:v>
                  </c:pt>
                  <c:pt idx="5">
                    <c:v>0</c:v>
                  </c:pt>
                  <c:pt idx="6">
                    <c:v>0</c:v>
                  </c:pt>
                  <c:pt idx="7">
                    <c:v>0</c:v>
                  </c:pt>
                  <c:pt idx="8">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numCache>
              </c:numRef>
            </c:minus>
            <c:spPr>
              <a:ln>
                <a:solidFill>
                  <a:srgbClr val="FF0000"/>
                </a:solidFill>
                <a:prstDash val="solid"/>
              </a:ln>
            </c:spPr>
          </c:errBars>
          <c:yVal>
            <c:numRef>
              <c:f>'[1]Severe Maternal Morbidities 5'!$K$2:$K$27</c:f>
              <c:numCache>
                <c:formatCode>General</c:formatCode>
                <c:ptCount val="26"/>
                <c:pt idx="0">
                  <c:v>0</c:v>
                </c:pt>
                <c:pt idx="1">
                  <c:v>0</c:v>
                </c:pt>
                <c:pt idx="2">
                  <c:v>0</c:v>
                </c:pt>
                <c:pt idx="3">
                  <c:v>7.3361353569616206E-4</c:v>
                </c:pt>
                <c:pt idx="4">
                  <c:v>0</c:v>
                </c:pt>
                <c:pt idx="5">
                  <c:v>0</c:v>
                </c:pt>
                <c:pt idx="6">
                  <c:v>0</c:v>
                </c:pt>
                <c:pt idx="7">
                  <c:v>0</c:v>
                </c:pt>
                <c:pt idx="8">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numCache>
            </c:numRef>
          </c:yVal>
          <c:smooth val="0"/>
          <c:extLst>
            <c:ext xmlns:c16="http://schemas.microsoft.com/office/drawing/2014/chart" uri="{C3380CC4-5D6E-409C-BE32-E72D297353CC}">
              <c16:uniqueId val="{00000012-AD2B-40C6-8831-844070AB8AD2}"/>
            </c:ext>
          </c:extLst>
        </c:ser>
        <c:dLbls>
          <c:showLegendKey val="0"/>
          <c:showVal val="0"/>
          <c:showCatName val="0"/>
          <c:showSerName val="0"/>
          <c:showPercent val="0"/>
          <c:showBubbleSize val="0"/>
        </c:dLbls>
        <c:axId val="225168592"/>
        <c:axId val="226253720"/>
      </c:scatterChart>
      <c:catAx>
        <c:axId val="226257640"/>
        <c:scaling>
          <c:orientation val="minMax"/>
        </c:scaling>
        <c:delete val="0"/>
        <c:axPos val="b"/>
        <c:title>
          <c:tx>
            <c:rich>
              <a:bodyPr/>
              <a:lstStyle/>
              <a:p>
                <a:pPr>
                  <a:defRPr/>
                </a:pPr>
                <a:r>
                  <a:rPr lang="en-US" dirty="0"/>
                  <a:t>Discharge Month</a:t>
                </a:r>
              </a:p>
            </c:rich>
          </c:tx>
          <c:overlay val="0"/>
        </c:title>
        <c:numFmt formatCode="[$-409]mmm\-yy;@" sourceLinked="0"/>
        <c:majorTickMark val="out"/>
        <c:minorTickMark val="none"/>
        <c:tickLblPos val="nextTo"/>
        <c:txPr>
          <a:bodyPr rot="-2700000"/>
          <a:lstStyle/>
          <a:p>
            <a:pPr>
              <a:defRPr/>
            </a:pPr>
            <a:endParaRPr lang="en-US"/>
          </a:p>
        </c:txPr>
        <c:crossAx val="226261168"/>
        <c:crosses val="autoZero"/>
        <c:auto val="0"/>
        <c:lblAlgn val="ctr"/>
        <c:lblOffset val="100"/>
        <c:tickLblSkip val="1"/>
        <c:tickMarkSkip val="1"/>
        <c:noMultiLvlLbl val="0"/>
      </c:catAx>
      <c:valAx>
        <c:axId val="226261168"/>
        <c:scaling>
          <c:orientation val="minMax"/>
        </c:scaling>
        <c:delete val="0"/>
        <c:axPos val="l"/>
        <c:title>
          <c:tx>
            <c:rich>
              <a:bodyPr/>
              <a:lstStyle/>
              <a:p>
                <a:pPr>
                  <a:defRPr/>
                </a:pPr>
                <a:r>
                  <a:rPr lang="en-US" dirty="0"/>
                  <a:t>Severe Maternal Morbidity</a:t>
                </a:r>
                <a:r>
                  <a:rPr lang="en-US" baseline="0" dirty="0"/>
                  <a:t> Rate</a:t>
                </a:r>
                <a:endParaRPr lang="en-US" dirty="0"/>
              </a:p>
            </c:rich>
          </c:tx>
          <c:overlay val="0"/>
        </c:title>
        <c:numFmt formatCode="0%" sourceLinked="0"/>
        <c:majorTickMark val="out"/>
        <c:minorTickMark val="none"/>
        <c:tickLblPos val="nextTo"/>
        <c:crossAx val="226257640"/>
        <c:crosses val="autoZero"/>
        <c:crossBetween val="between"/>
      </c:valAx>
      <c:valAx>
        <c:axId val="226253720"/>
        <c:scaling>
          <c:orientation val="minMax"/>
        </c:scaling>
        <c:delete val="1"/>
        <c:axPos val="r"/>
        <c:numFmt formatCode="General" sourceLinked="1"/>
        <c:majorTickMark val="out"/>
        <c:minorTickMark val="none"/>
        <c:tickLblPos val="nextTo"/>
        <c:crossAx val="225168592"/>
        <c:crosses val="max"/>
        <c:crossBetween val="midCat"/>
      </c:valAx>
      <c:valAx>
        <c:axId val="225168592"/>
        <c:scaling>
          <c:orientation val="minMax"/>
          <c:max val="27"/>
          <c:min val="1"/>
        </c:scaling>
        <c:delete val="0"/>
        <c:axPos val="t"/>
        <c:majorTickMark val="none"/>
        <c:minorTickMark val="none"/>
        <c:tickLblPos val="none"/>
        <c:spPr>
          <a:ln w="25400">
            <a:noFill/>
          </a:ln>
        </c:spPr>
        <c:crossAx val="226253720"/>
        <c:crosses val="max"/>
        <c:crossBetween val="midCat"/>
      </c:valAx>
      <c:spPr>
        <a:noFill/>
        <a:ln w="25400">
          <a:noFill/>
        </a:ln>
      </c:spPr>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Severe Maternal Morbidity Rates among</a:t>
            </a:r>
            <a:r>
              <a:rPr lang="en-US" baseline="0" dirty="0"/>
              <a:t> </a:t>
            </a:r>
          </a:p>
          <a:p>
            <a:pPr>
              <a:defRPr/>
            </a:pPr>
            <a:r>
              <a:rPr lang="en-US" baseline="0" dirty="0"/>
              <a:t>Hemorrhage Population Black Non-Hispanic Mothers </a:t>
            </a:r>
          </a:p>
          <a:p>
            <a:pPr>
              <a:defRPr/>
            </a:pPr>
            <a:r>
              <a:rPr lang="en-US" baseline="0" dirty="0"/>
              <a:t>June 2018 - June 2020</a:t>
            </a:r>
            <a:endParaRPr lang="en-US" dirty="0"/>
          </a:p>
        </c:rich>
      </c:tx>
      <c:overlay val="0"/>
    </c:title>
    <c:autoTitleDeleted val="0"/>
    <c:plotArea>
      <c:layout>
        <c:manualLayout>
          <c:layoutTarget val="inner"/>
          <c:xMode val="edge"/>
          <c:yMode val="edge"/>
          <c:x val="8.6908122644599128E-2"/>
          <c:y val="0.28657699567215117"/>
          <c:w val="0.89698174261609209"/>
          <c:h val="0.58297871664347045"/>
        </c:manualLayout>
      </c:layout>
      <c:lineChart>
        <c:grouping val="standard"/>
        <c:varyColors val="0"/>
        <c:ser>
          <c:idx val="0"/>
          <c:order val="0"/>
          <c:tx>
            <c:strRef>
              <c:f>'O:\TCHOIS Team\Stacie Denning\AAA WORK\AAA Scratch Work\[Black Non-Hispanic SMM hypothesis testing pivots 9-25-2019v4.xlsx]SMM among Hemorrhage Populat'!$D$1</c:f>
              <c:strCache>
                <c:ptCount val="1"/>
                <c:pt idx="0">
                  <c:v>P</c:v>
                </c:pt>
              </c:strCache>
            </c:strRef>
          </c:tx>
          <c:spPr>
            <a:effectLst/>
          </c:spPr>
          <c:marker>
            <c:symbol val="square"/>
            <c:size val="6"/>
            <c:spPr>
              <a:solidFill>
                <a:srgbClr val="0000FF"/>
              </a:solidFill>
              <a:ln>
                <a:solidFill>
                  <a:srgbClr val="0000FF"/>
                </a:solidFill>
                <a:prstDash val="solid"/>
              </a:ln>
            </c:spPr>
          </c:marker>
          <c:cat>
            <c:numRef>
              <c:f>'[1]SMM among Hemorrhage Populat'!$A$2:$A$27</c:f>
              <c:numCache>
                <c:formatCode>General</c:formatCode>
                <c:ptCount val="26"/>
                <c:pt idx="0">
                  <c:v>43252</c:v>
                </c:pt>
                <c:pt idx="1">
                  <c:v>43282</c:v>
                </c:pt>
                <c:pt idx="2">
                  <c:v>43313</c:v>
                </c:pt>
                <c:pt idx="3">
                  <c:v>43344</c:v>
                </c:pt>
                <c:pt idx="4">
                  <c:v>43374</c:v>
                </c:pt>
                <c:pt idx="5">
                  <c:v>43405</c:v>
                </c:pt>
                <c:pt idx="6">
                  <c:v>43435</c:v>
                </c:pt>
                <c:pt idx="7">
                  <c:v>43466</c:v>
                </c:pt>
                <c:pt idx="8">
                  <c:v>43497</c:v>
                </c:pt>
                <c:pt idx="10">
                  <c:v>43525</c:v>
                </c:pt>
                <c:pt idx="11">
                  <c:v>43556</c:v>
                </c:pt>
                <c:pt idx="12">
                  <c:v>43586</c:v>
                </c:pt>
                <c:pt idx="13">
                  <c:v>43617</c:v>
                </c:pt>
                <c:pt idx="14">
                  <c:v>43647</c:v>
                </c:pt>
                <c:pt idx="15">
                  <c:v>43678</c:v>
                </c:pt>
                <c:pt idx="16">
                  <c:v>43709</c:v>
                </c:pt>
                <c:pt idx="17">
                  <c:v>43739</c:v>
                </c:pt>
                <c:pt idx="18">
                  <c:v>43770</c:v>
                </c:pt>
                <c:pt idx="19">
                  <c:v>43800</c:v>
                </c:pt>
                <c:pt idx="20">
                  <c:v>43831</c:v>
                </c:pt>
                <c:pt idx="21">
                  <c:v>43862</c:v>
                </c:pt>
                <c:pt idx="22">
                  <c:v>43891</c:v>
                </c:pt>
                <c:pt idx="23">
                  <c:v>43922</c:v>
                </c:pt>
                <c:pt idx="24">
                  <c:v>43952</c:v>
                </c:pt>
                <c:pt idx="25">
                  <c:v>43983</c:v>
                </c:pt>
              </c:numCache>
            </c:numRef>
          </c:cat>
          <c:val>
            <c:numRef>
              <c:f>'[1]SMM among Hemorrhage Populat'!$D$2:$D$27</c:f>
              <c:numCache>
                <c:formatCode>General</c:formatCode>
                <c:ptCount val="26"/>
                <c:pt idx="0">
                  <c:v>0.45454545454545453</c:v>
                </c:pt>
                <c:pt idx="1">
                  <c:v>0.45454545454545453</c:v>
                </c:pt>
                <c:pt idx="2">
                  <c:v>0.5714285714285714</c:v>
                </c:pt>
                <c:pt idx="3">
                  <c:v>0.38461538461538464</c:v>
                </c:pt>
                <c:pt idx="4">
                  <c:v>0.53333333333333333</c:v>
                </c:pt>
                <c:pt idx="5">
                  <c:v>0.375</c:v>
                </c:pt>
                <c:pt idx="6">
                  <c:v>0.375</c:v>
                </c:pt>
                <c:pt idx="7">
                  <c:v>0.7</c:v>
                </c:pt>
                <c:pt idx="8">
                  <c:v>0.33333333333333331</c:v>
                </c:pt>
                <c:pt idx="10">
                  <c:v>0.5714285714285714</c:v>
                </c:pt>
                <c:pt idx="11">
                  <c:v>0.45454545454545453</c:v>
                </c:pt>
                <c:pt idx="12">
                  <c:v>0</c:v>
                </c:pt>
                <c:pt idx="13">
                  <c:v>0.22222222222222221</c:v>
                </c:pt>
                <c:pt idx="14">
                  <c:v>0.30769230769230771</c:v>
                </c:pt>
                <c:pt idx="15">
                  <c:v>0.36363636363636365</c:v>
                </c:pt>
                <c:pt idx="16">
                  <c:v>0.31818181818181818</c:v>
                </c:pt>
                <c:pt idx="17">
                  <c:v>0.3888888888888889</c:v>
                </c:pt>
                <c:pt idx="18">
                  <c:v>0.30769230769230771</c:v>
                </c:pt>
                <c:pt idx="19">
                  <c:v>0.33333333333333331</c:v>
                </c:pt>
                <c:pt idx="20">
                  <c:v>0.11764705882352941</c:v>
                </c:pt>
                <c:pt idx="21">
                  <c:v>0.2857142857142857</c:v>
                </c:pt>
                <c:pt idx="22">
                  <c:v>0.3125</c:v>
                </c:pt>
                <c:pt idx="23">
                  <c:v>0.2</c:v>
                </c:pt>
                <c:pt idx="24">
                  <c:v>0.38461538461538464</c:v>
                </c:pt>
                <c:pt idx="25">
                  <c:v>0.375</c:v>
                </c:pt>
              </c:numCache>
            </c:numRef>
          </c:val>
          <c:smooth val="0"/>
          <c:extLst>
            <c:ext xmlns:c16="http://schemas.microsoft.com/office/drawing/2014/chart" uri="{C3380CC4-5D6E-409C-BE32-E72D297353CC}">
              <c16:uniqueId val="{00000000-9A0F-48A3-8C04-2E86FD6ABB81}"/>
            </c:ext>
          </c:extLst>
        </c:ser>
        <c:ser>
          <c:idx val="2"/>
          <c:order val="2"/>
          <c:tx>
            <c:strRef>
              <c:f>'O:\TCHOIS Team\Stacie Denning\AAA WORK\AAA Scratch Work\[Black Non-Hispanic SMM hypothesis testing pivots 9-25-2019v4.xlsx]SMM among Hemorrhage Populat'!$F$1</c:f>
              <c:strCache>
                <c:ptCount val="1"/>
                <c:pt idx="0">
                  <c:v> +2 Sigma</c:v>
                </c:pt>
              </c:strCache>
            </c:strRef>
          </c:tx>
          <c:spPr>
            <a:ln w="19050">
              <a:noFill/>
            </a:ln>
            <a:effectLst/>
          </c:spPr>
          <c:marker>
            <c:symbol val="none"/>
          </c:marker>
          <c:val>
            <c:numRef>
              <c:f>'[1]SMM among Hemorrhage Populat'!$F$2:$F$27</c:f>
              <c:numCache>
                <c:formatCode>General</c:formatCode>
                <c:ptCount val="26"/>
                <c:pt idx="0">
                  <c:v>0.75480829957991658</c:v>
                </c:pt>
                <c:pt idx="1">
                  <c:v>0.75480829957991658</c:v>
                </c:pt>
                <c:pt idx="2">
                  <c:v>0.7207000198950545</c:v>
                </c:pt>
                <c:pt idx="3">
                  <c:v>0.73074710011372723</c:v>
                </c:pt>
                <c:pt idx="4">
                  <c:v>0.7116751931587445</c:v>
                </c:pt>
                <c:pt idx="5">
                  <c:v>0.70351025341143913</c:v>
                </c:pt>
                <c:pt idx="6">
                  <c:v>0.70351025341143913</c:v>
                </c:pt>
                <c:pt idx="7">
                  <c:v>0.76946378319434128</c:v>
                </c:pt>
                <c:pt idx="8">
                  <c:v>0.7116751931587445</c:v>
                </c:pt>
                <c:pt idx="10">
                  <c:v>0.56425130288508729</c:v>
                </c:pt>
                <c:pt idx="11">
                  <c:v>0.59609222039955612</c:v>
                </c:pt>
                <c:pt idx="12">
                  <c:v>0.60977347460566189</c:v>
                </c:pt>
                <c:pt idx="13">
                  <c:v>0.62567581987115251</c:v>
                </c:pt>
                <c:pt idx="14">
                  <c:v>0.57363049924033449</c:v>
                </c:pt>
                <c:pt idx="15">
                  <c:v>0.51399344667184665</c:v>
                </c:pt>
                <c:pt idx="16">
                  <c:v>0.51399344667184665</c:v>
                </c:pt>
                <c:pt idx="17">
                  <c:v>0.53491221047011916</c:v>
                </c:pt>
                <c:pt idx="18">
                  <c:v>0.57363049924033449</c:v>
                </c:pt>
                <c:pt idx="19">
                  <c:v>0.55582640528402905</c:v>
                </c:pt>
                <c:pt idx="20">
                  <c:v>0.54126490967223684</c:v>
                </c:pt>
                <c:pt idx="21">
                  <c:v>0.49147851797816422</c:v>
                </c:pt>
                <c:pt idx="22">
                  <c:v>0.54820423332441703</c:v>
                </c:pt>
                <c:pt idx="23">
                  <c:v>0.60977347460566189</c:v>
                </c:pt>
                <c:pt idx="24">
                  <c:v>0.57363049924033449</c:v>
                </c:pt>
                <c:pt idx="25">
                  <c:v>0.54820423332441703</c:v>
                </c:pt>
              </c:numCache>
            </c:numRef>
          </c:val>
          <c:smooth val="0"/>
          <c:extLst>
            <c:ext xmlns:c16="http://schemas.microsoft.com/office/drawing/2014/chart" uri="{C3380CC4-5D6E-409C-BE32-E72D297353CC}">
              <c16:uniqueId val="{00000001-9A0F-48A3-8C04-2E86FD6ABB81}"/>
            </c:ext>
          </c:extLst>
        </c:ser>
        <c:ser>
          <c:idx val="3"/>
          <c:order val="3"/>
          <c:tx>
            <c:strRef>
              <c:f>'O:\TCHOIS Team\Stacie Denning\AAA WORK\AAA Scratch Work\[Black Non-Hispanic SMM hypothesis testing pivots 9-25-2019v4.xlsx]SMM among Hemorrhage Populat'!$G$1</c:f>
              <c:strCache>
                <c:ptCount val="1"/>
                <c:pt idx="0">
                  <c:v> +1 Sigma</c:v>
                </c:pt>
              </c:strCache>
            </c:strRef>
          </c:tx>
          <c:spPr>
            <a:ln w="19050">
              <a:noFill/>
            </a:ln>
            <a:effectLst/>
          </c:spPr>
          <c:marker>
            <c:symbol val="none"/>
          </c:marker>
          <c:val>
            <c:numRef>
              <c:f>'[1]SMM among Hemorrhage Populat'!$G$2:$G$27</c:f>
              <c:numCache>
                <c:formatCode>General</c:formatCode>
                <c:ptCount val="26"/>
                <c:pt idx="0">
                  <c:v>0.60467687706268558</c:v>
                </c:pt>
                <c:pt idx="1">
                  <c:v>0.60467687706268558</c:v>
                </c:pt>
                <c:pt idx="2">
                  <c:v>0.58762273722025449</c:v>
                </c:pt>
                <c:pt idx="3">
                  <c:v>0.59264627732959085</c:v>
                </c:pt>
                <c:pt idx="4">
                  <c:v>0.58311032385209949</c:v>
                </c:pt>
                <c:pt idx="5">
                  <c:v>0.5790278539784468</c:v>
                </c:pt>
                <c:pt idx="6">
                  <c:v>0.5790278539784468</c:v>
                </c:pt>
                <c:pt idx="7">
                  <c:v>0.61200461886989788</c:v>
                </c:pt>
                <c:pt idx="8">
                  <c:v>0.58311032385209949</c:v>
                </c:pt>
                <c:pt idx="10">
                  <c:v>0.4400203882846489</c:v>
                </c:pt>
                <c:pt idx="11">
                  <c:v>0.45594084704188331</c:v>
                </c:pt>
                <c:pt idx="12">
                  <c:v>0.4627814741449362</c:v>
                </c:pt>
                <c:pt idx="13">
                  <c:v>0.47073264677768151</c:v>
                </c:pt>
                <c:pt idx="14">
                  <c:v>0.44470998646227256</c:v>
                </c:pt>
                <c:pt idx="15">
                  <c:v>0.41489146017802858</c:v>
                </c:pt>
                <c:pt idx="16">
                  <c:v>0.41489146017802858</c:v>
                </c:pt>
                <c:pt idx="17">
                  <c:v>0.42535084207716489</c:v>
                </c:pt>
                <c:pt idx="18">
                  <c:v>0.44470998646227256</c:v>
                </c:pt>
                <c:pt idx="19">
                  <c:v>0.43580793948411978</c:v>
                </c:pt>
                <c:pt idx="20">
                  <c:v>0.42852719167822367</c:v>
                </c:pt>
                <c:pt idx="21">
                  <c:v>0.40363399583118736</c:v>
                </c:pt>
                <c:pt idx="22">
                  <c:v>0.43199685350431377</c:v>
                </c:pt>
                <c:pt idx="23">
                  <c:v>0.4627814741449362</c:v>
                </c:pt>
                <c:pt idx="24">
                  <c:v>0.44470998646227256</c:v>
                </c:pt>
                <c:pt idx="25">
                  <c:v>0.43199685350431377</c:v>
                </c:pt>
              </c:numCache>
            </c:numRef>
          </c:val>
          <c:smooth val="0"/>
          <c:extLst>
            <c:ext xmlns:c16="http://schemas.microsoft.com/office/drawing/2014/chart" uri="{C3380CC4-5D6E-409C-BE32-E72D297353CC}">
              <c16:uniqueId val="{00000002-9A0F-48A3-8C04-2E86FD6ABB81}"/>
            </c:ext>
          </c:extLst>
        </c:ser>
        <c:ser>
          <c:idx val="4"/>
          <c:order val="4"/>
          <c:tx>
            <c:strRef>
              <c:f>'O:\TCHOIS Team\Stacie Denning\AAA WORK\AAA Scratch Work\[Black Non-Hispanic SMM hypothesis testing pivots 9-25-2019v4.xlsx]SMM among Hemorrhage Populat'!$H$1</c:f>
              <c:strCache>
                <c:ptCount val="1"/>
                <c:pt idx="0">
                  <c:v>Average</c:v>
                </c:pt>
              </c:strCache>
            </c:strRef>
          </c:tx>
          <c:spPr>
            <a:effectLst/>
          </c:spPr>
          <c:marker>
            <c:symbol val="none"/>
          </c:marker>
          <c:val>
            <c:numRef>
              <c:f>'[1]SMM among Hemorrhage Populat'!$H$2:$H$27</c:f>
              <c:numCache>
                <c:formatCode>General</c:formatCode>
                <c:ptCount val="26"/>
                <c:pt idx="0">
                  <c:v>0.45454545454545453</c:v>
                </c:pt>
                <c:pt idx="1">
                  <c:v>0.45454545454545453</c:v>
                </c:pt>
                <c:pt idx="2">
                  <c:v>0.45454545454545453</c:v>
                </c:pt>
                <c:pt idx="3">
                  <c:v>0.45454545454545453</c:v>
                </c:pt>
                <c:pt idx="4">
                  <c:v>0.45454545454545453</c:v>
                </c:pt>
                <c:pt idx="5">
                  <c:v>0.45454545454545453</c:v>
                </c:pt>
                <c:pt idx="6">
                  <c:v>0.45454545454545453</c:v>
                </c:pt>
                <c:pt idx="7">
                  <c:v>0.45454545454545453</c:v>
                </c:pt>
                <c:pt idx="8">
                  <c:v>0.45454545454545453</c:v>
                </c:pt>
                <c:pt idx="10">
                  <c:v>0.31578947368421051</c:v>
                </c:pt>
                <c:pt idx="11">
                  <c:v>0.31578947368421051</c:v>
                </c:pt>
                <c:pt idx="12">
                  <c:v>0.31578947368421051</c:v>
                </c:pt>
                <c:pt idx="13">
                  <c:v>0.31578947368421051</c:v>
                </c:pt>
                <c:pt idx="14">
                  <c:v>0.31578947368421051</c:v>
                </c:pt>
                <c:pt idx="15">
                  <c:v>0.31578947368421051</c:v>
                </c:pt>
                <c:pt idx="16">
                  <c:v>0.31578947368421051</c:v>
                </c:pt>
                <c:pt idx="17">
                  <c:v>0.31578947368421051</c:v>
                </c:pt>
                <c:pt idx="18">
                  <c:v>0.31578947368421051</c:v>
                </c:pt>
                <c:pt idx="19">
                  <c:v>0.31578947368421051</c:v>
                </c:pt>
                <c:pt idx="20">
                  <c:v>0.31578947368421051</c:v>
                </c:pt>
                <c:pt idx="21">
                  <c:v>0.31578947368421051</c:v>
                </c:pt>
                <c:pt idx="22">
                  <c:v>0.31578947368421051</c:v>
                </c:pt>
                <c:pt idx="23">
                  <c:v>0.31578947368421051</c:v>
                </c:pt>
                <c:pt idx="24">
                  <c:v>0.31578947368421051</c:v>
                </c:pt>
                <c:pt idx="25">
                  <c:v>0.31578947368421051</c:v>
                </c:pt>
              </c:numCache>
            </c:numRef>
          </c:val>
          <c:smooth val="0"/>
          <c:extLst>
            <c:ext xmlns:c16="http://schemas.microsoft.com/office/drawing/2014/chart" uri="{C3380CC4-5D6E-409C-BE32-E72D297353CC}">
              <c16:uniqueId val="{00000003-9A0F-48A3-8C04-2E86FD6ABB81}"/>
            </c:ext>
          </c:extLst>
        </c:ser>
        <c:ser>
          <c:idx val="5"/>
          <c:order val="5"/>
          <c:tx>
            <c:strRef>
              <c:f>'O:\TCHOIS Team\Stacie Denning\AAA WORK\AAA Scratch Work\[Black Non-Hispanic SMM hypothesis testing pivots 9-25-2019v4.xlsx]SMM among Hemorrhage Populat'!$I$1</c:f>
              <c:strCache>
                <c:ptCount val="1"/>
                <c:pt idx="0">
                  <c:v> -1 Sigma</c:v>
                </c:pt>
              </c:strCache>
            </c:strRef>
          </c:tx>
          <c:spPr>
            <a:ln w="19050">
              <a:noFill/>
            </a:ln>
            <a:effectLst/>
          </c:spPr>
          <c:marker>
            <c:symbol val="none"/>
          </c:marker>
          <c:val>
            <c:numRef>
              <c:f>'[1]SMM among Hemorrhage Populat'!$I$2:$I$27</c:f>
              <c:numCache>
                <c:formatCode>General</c:formatCode>
                <c:ptCount val="26"/>
                <c:pt idx="0">
                  <c:v>0.30441403202822354</c:v>
                </c:pt>
                <c:pt idx="1">
                  <c:v>0.30441403202822354</c:v>
                </c:pt>
                <c:pt idx="2">
                  <c:v>0.32146817187065457</c:v>
                </c:pt>
                <c:pt idx="3">
                  <c:v>0.31644463176131821</c:v>
                </c:pt>
                <c:pt idx="4">
                  <c:v>0.32598058523880957</c:v>
                </c:pt>
                <c:pt idx="5">
                  <c:v>0.33006305511246226</c:v>
                </c:pt>
                <c:pt idx="6">
                  <c:v>0.33006305511246226</c:v>
                </c:pt>
                <c:pt idx="7">
                  <c:v>0.29708629022101118</c:v>
                </c:pt>
                <c:pt idx="8">
                  <c:v>0.32598058523880957</c:v>
                </c:pt>
                <c:pt idx="10">
                  <c:v>0.19155855908377212</c:v>
                </c:pt>
                <c:pt idx="11">
                  <c:v>0.1756381003265377</c:v>
                </c:pt>
                <c:pt idx="12">
                  <c:v>0.16879747322348482</c:v>
                </c:pt>
                <c:pt idx="13">
                  <c:v>0.16084630059073951</c:v>
                </c:pt>
                <c:pt idx="14">
                  <c:v>0.18686896090614849</c:v>
                </c:pt>
                <c:pt idx="15">
                  <c:v>0.21668748719039244</c:v>
                </c:pt>
                <c:pt idx="16">
                  <c:v>0.21668748719039244</c:v>
                </c:pt>
                <c:pt idx="17">
                  <c:v>0.20622810529125615</c:v>
                </c:pt>
                <c:pt idx="18">
                  <c:v>0.18686896090614849</c:v>
                </c:pt>
                <c:pt idx="19">
                  <c:v>0.19577100788430124</c:v>
                </c:pt>
                <c:pt idx="20">
                  <c:v>0.20305175569019734</c:v>
                </c:pt>
                <c:pt idx="21">
                  <c:v>0.22794495153723365</c:v>
                </c:pt>
                <c:pt idx="22">
                  <c:v>0.19958209386410725</c:v>
                </c:pt>
                <c:pt idx="23">
                  <c:v>0.16879747322348482</c:v>
                </c:pt>
                <c:pt idx="24">
                  <c:v>0.18686896090614849</c:v>
                </c:pt>
                <c:pt idx="25">
                  <c:v>0.19958209386410725</c:v>
                </c:pt>
              </c:numCache>
            </c:numRef>
          </c:val>
          <c:smooth val="0"/>
          <c:extLst>
            <c:ext xmlns:c16="http://schemas.microsoft.com/office/drawing/2014/chart" uri="{C3380CC4-5D6E-409C-BE32-E72D297353CC}">
              <c16:uniqueId val="{00000004-9A0F-48A3-8C04-2E86FD6ABB81}"/>
            </c:ext>
          </c:extLst>
        </c:ser>
        <c:ser>
          <c:idx val="6"/>
          <c:order val="6"/>
          <c:tx>
            <c:strRef>
              <c:f>'O:\TCHOIS Team\Stacie Denning\AAA WORK\AAA Scratch Work\[Black Non-Hispanic SMM hypothesis testing pivots 9-25-2019v4.xlsx]SMM among Hemorrhage Populat'!$J$1</c:f>
              <c:strCache>
                <c:ptCount val="1"/>
                <c:pt idx="0">
                  <c:v> -2 Sigma</c:v>
                </c:pt>
              </c:strCache>
            </c:strRef>
          </c:tx>
          <c:spPr>
            <a:ln w="19050">
              <a:noFill/>
            </a:ln>
            <a:effectLst/>
          </c:spPr>
          <c:marker>
            <c:symbol val="none"/>
          </c:marker>
          <c:val>
            <c:numRef>
              <c:f>'[1]SMM among Hemorrhage Populat'!$J$2:$J$27</c:f>
              <c:numCache>
                <c:formatCode>General</c:formatCode>
                <c:ptCount val="26"/>
                <c:pt idx="0">
                  <c:v>0.15428260951099254</c:v>
                </c:pt>
                <c:pt idx="1">
                  <c:v>0.15428260951099254</c:v>
                </c:pt>
                <c:pt idx="2">
                  <c:v>0.18839088919585456</c:v>
                </c:pt>
                <c:pt idx="3">
                  <c:v>0.17834380897718183</c:v>
                </c:pt>
                <c:pt idx="4">
                  <c:v>0.19741571593216456</c:v>
                </c:pt>
                <c:pt idx="5">
                  <c:v>0.20558065567946995</c:v>
                </c:pt>
                <c:pt idx="6">
                  <c:v>0.20558065567946995</c:v>
                </c:pt>
                <c:pt idx="7">
                  <c:v>0.13962712589656778</c:v>
                </c:pt>
                <c:pt idx="8">
                  <c:v>0.19741571593216456</c:v>
                </c:pt>
                <c:pt idx="10">
                  <c:v>6.7327644483333726E-2</c:v>
                </c:pt>
                <c:pt idx="11">
                  <c:v>3.5486726968864901E-2</c:v>
                </c:pt>
                <c:pt idx="12">
                  <c:v>2.1805472762759126E-2</c:v>
                </c:pt>
                <c:pt idx="13">
                  <c:v>5.9031274972685122E-3</c:v>
                </c:pt>
                <c:pt idx="14">
                  <c:v>5.7948448128086472E-2</c:v>
                </c:pt>
                <c:pt idx="15">
                  <c:v>0.11758550069657436</c:v>
                </c:pt>
                <c:pt idx="16">
                  <c:v>0.11758550069657436</c:v>
                </c:pt>
                <c:pt idx="17">
                  <c:v>9.6666736898301797E-2</c:v>
                </c:pt>
                <c:pt idx="18">
                  <c:v>5.7948448128086472E-2</c:v>
                </c:pt>
                <c:pt idx="19">
                  <c:v>7.5752542084391999E-2</c:v>
                </c:pt>
                <c:pt idx="20">
                  <c:v>9.0314037696184207E-2</c:v>
                </c:pt>
                <c:pt idx="21">
                  <c:v>0.1401004293902568</c:v>
                </c:pt>
                <c:pt idx="22">
                  <c:v>8.3374714044004011E-2</c:v>
                </c:pt>
                <c:pt idx="23">
                  <c:v>2.1805472762759126E-2</c:v>
                </c:pt>
                <c:pt idx="24">
                  <c:v>5.7948448128086472E-2</c:v>
                </c:pt>
                <c:pt idx="25">
                  <c:v>8.3374714044004011E-2</c:v>
                </c:pt>
              </c:numCache>
            </c:numRef>
          </c:val>
          <c:smooth val="0"/>
          <c:extLst>
            <c:ext xmlns:c16="http://schemas.microsoft.com/office/drawing/2014/chart" uri="{C3380CC4-5D6E-409C-BE32-E72D297353CC}">
              <c16:uniqueId val="{00000005-9A0F-48A3-8C04-2E86FD6ABB81}"/>
            </c:ext>
          </c:extLst>
        </c:ser>
        <c:dLbls>
          <c:showLegendKey val="0"/>
          <c:showVal val="0"/>
          <c:showCatName val="0"/>
          <c:showSerName val="0"/>
          <c:showPercent val="0"/>
          <c:showBubbleSize val="0"/>
        </c:dLbls>
        <c:marker val="1"/>
        <c:smooth val="0"/>
        <c:axId val="679556552"/>
        <c:axId val="679554200"/>
      </c:lineChart>
      <c:scatterChart>
        <c:scatterStyle val="lineMarker"/>
        <c:varyColors val="0"/>
        <c:ser>
          <c:idx val="1"/>
          <c:order val="1"/>
          <c:tx>
            <c:strRef>
              <c:f>'O:\TCHOIS Team\Stacie Denning\AAA WORK\AAA Scratch Work\[Black Non-Hispanic SMM hypothesis testing pivots 9-25-2019v4.xlsx]SMM among Hemorrhage Populat'!$E$1</c:f>
              <c:strCache>
                <c:ptCount val="1"/>
                <c:pt idx="0">
                  <c:v>UCL</c:v>
                </c:pt>
              </c:strCache>
            </c:strRef>
          </c:tx>
          <c:spPr>
            <a:ln w="19050">
              <a:noFill/>
            </a:ln>
            <a:effectLst/>
          </c:spPr>
          <c:marker>
            <c:symbol val="none"/>
          </c:marker>
          <c:errBars>
            <c:errDir val="x"/>
            <c:errBarType val="both"/>
            <c:errValType val="cust"/>
            <c:noEndCap val="1"/>
            <c:plus>
              <c:numRef>
                <c:f>'[1]SMM among Hemorrhage Populat'!$M$2:$M$46</c:f>
                <c:numCache>
                  <c:formatCode>General</c:formatCode>
                  <c:ptCount val="45"/>
                  <c:pt idx="0">
                    <c:v>1</c:v>
                  </c:pt>
                  <c:pt idx="1">
                    <c:v>1</c:v>
                  </c:pt>
                  <c:pt idx="2">
                    <c:v>1</c:v>
                  </c:pt>
                  <c:pt idx="3">
                    <c:v>1</c:v>
                  </c:pt>
                  <c:pt idx="4">
                    <c:v>1</c:v>
                  </c:pt>
                  <c:pt idx="5">
                    <c:v>1</c:v>
                  </c:pt>
                  <c:pt idx="6">
                    <c:v>1</c:v>
                  </c:pt>
                  <c:pt idx="7">
                    <c:v>1</c:v>
                  </c:pt>
                  <c:pt idx="8">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numCache>
              </c:numRef>
            </c:plus>
            <c:minus>
              <c:numRef>
                <c:f>'[1]SMM among Hemorrhage Populat'!$T$2:$T$46</c:f>
                <c:numCache>
                  <c:formatCode>General</c:formatCode>
                  <c:ptCount val="45"/>
                </c:numCache>
              </c:numRef>
            </c:minus>
            <c:spPr>
              <a:ln>
                <a:solidFill>
                  <a:srgbClr val="FF0000"/>
                </a:solidFill>
                <a:prstDash val="solid"/>
              </a:ln>
            </c:spPr>
          </c:errBars>
          <c:errBars>
            <c:errDir val="y"/>
            <c:errBarType val="both"/>
            <c:errValType val="cust"/>
            <c:noEndCap val="1"/>
            <c:plus>
              <c:numRef>
                <c:f>'[1]SMM among Hemorrhage Populat'!$T$2:$T$46</c:f>
                <c:numCache>
                  <c:formatCode>General</c:formatCode>
                  <c:ptCount val="45"/>
                </c:numCache>
              </c:numRef>
            </c:plus>
            <c:minus>
              <c:numRef>
                <c:f>'[1]SMM among Hemorrhage Populat'!$N$2:$N$46</c:f>
                <c:numCache>
                  <c:formatCode>General</c:formatCode>
                  <c:ptCount val="45"/>
                  <c:pt idx="0">
                    <c:v>0</c:v>
                  </c:pt>
                  <c:pt idx="1">
                    <c:v>0</c:v>
                  </c:pt>
                  <c:pt idx="2">
                    <c:v>-5.1162419527293057E-2</c:v>
                  </c:pt>
                  <c:pt idx="3">
                    <c:v>1.5070620328009099E-2</c:v>
                  </c:pt>
                  <c:pt idx="4">
                    <c:v>-2.8607860432474208E-2</c:v>
                  </c:pt>
                  <c:pt idx="5">
                    <c:v>-1.2247409620957939E-2</c:v>
                  </c:pt>
                  <c:pt idx="6">
                    <c:v>0</c:v>
                  </c:pt>
                  <c:pt idx="7">
                    <c:v>9.8930294674353103E-2</c:v>
                  </c:pt>
                  <c:pt idx="8">
                    <c:v>-8.6682885053395164E-2</c:v>
                  </c:pt>
                  <c:pt idx="10">
                    <c:v>0</c:v>
                  </c:pt>
                  <c:pt idx="11">
                    <c:v>4.7761376271703293E-2</c:v>
                  </c:pt>
                  <c:pt idx="12">
                    <c:v>2.0521881309158663E-2</c:v>
                  </c:pt>
                  <c:pt idx="13">
                    <c:v>2.3853517898235865E-2</c:v>
                  </c:pt>
                  <c:pt idx="14">
                    <c:v>-7.8067980946226911E-2</c:v>
                  </c:pt>
                  <c:pt idx="15">
                    <c:v>-8.945557885273181E-2</c:v>
                  </c:pt>
                  <c:pt idx="16">
                    <c:v>0</c:v>
                  </c:pt>
                  <c:pt idx="17">
                    <c:v>3.1378145697408821E-2</c:v>
                  </c:pt>
                  <c:pt idx="18">
                    <c:v>5.8077433155322988E-2</c:v>
                  </c:pt>
                  <c:pt idx="19">
                    <c:v>-2.6706140934458333E-2</c:v>
                  </c:pt>
                  <c:pt idx="20">
                    <c:v>-2.1842243417688256E-2</c:v>
                  </c:pt>
                  <c:pt idx="21">
                    <c:v>-7.4679587541108927E-2</c:v>
                  </c:pt>
                  <c:pt idx="22">
                    <c:v>8.5088573019379221E-2</c:v>
                  </c:pt>
                  <c:pt idx="23">
                    <c:v>9.2353861921867342E-2</c:v>
                  </c:pt>
                  <c:pt idx="24">
                    <c:v>-5.4214463047991046E-2</c:v>
                  </c:pt>
                  <c:pt idx="25">
                    <c:v>-3.8139398873876296E-2</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numCache>
              </c:numRef>
            </c:minus>
            <c:spPr>
              <a:ln>
                <a:solidFill>
                  <a:srgbClr val="FF0000"/>
                </a:solidFill>
                <a:prstDash val="solid"/>
              </a:ln>
            </c:spPr>
          </c:errBars>
          <c:yVal>
            <c:numRef>
              <c:f>'[1]SMM among Hemorrhage Populat'!$E$2:$E$27</c:f>
              <c:numCache>
                <c:formatCode>General</c:formatCode>
                <c:ptCount val="26"/>
                <c:pt idx="0">
                  <c:v>0.90493972209714757</c:v>
                </c:pt>
                <c:pt idx="1">
                  <c:v>0.90493972209714757</c:v>
                </c:pt>
                <c:pt idx="2">
                  <c:v>0.85377730256985451</c:v>
                </c:pt>
                <c:pt idx="3">
                  <c:v>0.86884792289786361</c:v>
                </c:pt>
                <c:pt idx="4">
                  <c:v>0.8402400624653894</c:v>
                </c:pt>
                <c:pt idx="5">
                  <c:v>0.82799265284443146</c:v>
                </c:pt>
                <c:pt idx="6">
                  <c:v>0.82799265284443146</c:v>
                </c:pt>
                <c:pt idx="7">
                  <c:v>0.92692294751878457</c:v>
                </c:pt>
                <c:pt idx="8">
                  <c:v>0.8402400624653894</c:v>
                </c:pt>
                <c:pt idx="10">
                  <c:v>0.68848221748552563</c:v>
                </c:pt>
                <c:pt idx="11">
                  <c:v>0.73624359375722892</c:v>
                </c:pt>
                <c:pt idx="12">
                  <c:v>0.75676547506638758</c:v>
                </c:pt>
                <c:pt idx="13">
                  <c:v>0.78061899296462345</c:v>
                </c:pt>
                <c:pt idx="14">
                  <c:v>0.70255101201839654</c:v>
                </c:pt>
                <c:pt idx="15">
                  <c:v>0.61309543316566473</c:v>
                </c:pt>
                <c:pt idx="16">
                  <c:v>0.61309543316566473</c:v>
                </c:pt>
                <c:pt idx="17">
                  <c:v>0.64447357886307355</c:v>
                </c:pt>
                <c:pt idx="18">
                  <c:v>0.70255101201839654</c:v>
                </c:pt>
                <c:pt idx="19">
                  <c:v>0.6758448710839382</c:v>
                </c:pt>
                <c:pt idx="20">
                  <c:v>0.65400262766624995</c:v>
                </c:pt>
                <c:pt idx="21">
                  <c:v>0.57932304012514102</c:v>
                </c:pt>
                <c:pt idx="22">
                  <c:v>0.66441161314452024</c:v>
                </c:pt>
                <c:pt idx="23">
                  <c:v>0.75676547506638758</c:v>
                </c:pt>
                <c:pt idx="24">
                  <c:v>0.70255101201839654</c:v>
                </c:pt>
                <c:pt idx="25">
                  <c:v>0.66441161314452024</c:v>
                </c:pt>
              </c:numCache>
            </c:numRef>
          </c:yVal>
          <c:smooth val="0"/>
          <c:extLst>
            <c:ext xmlns:c16="http://schemas.microsoft.com/office/drawing/2014/chart" uri="{C3380CC4-5D6E-409C-BE32-E72D297353CC}">
              <c16:uniqueId val="{00000006-9A0F-48A3-8C04-2E86FD6ABB81}"/>
            </c:ext>
          </c:extLst>
        </c:ser>
        <c:ser>
          <c:idx val="7"/>
          <c:order val="7"/>
          <c:tx>
            <c:strRef>
              <c:f>'O:\TCHOIS Team\Stacie Denning\AAA WORK\AAA Scratch Work\[Black Non-Hispanic SMM hypothesis testing pivots 9-25-2019v4.xlsx]SMM among Hemorrhage Populat'!$K$1</c:f>
              <c:strCache>
                <c:ptCount val="1"/>
                <c:pt idx="0">
                  <c:v>LCL</c:v>
                </c:pt>
              </c:strCache>
            </c:strRef>
          </c:tx>
          <c:spPr>
            <a:ln w="19050">
              <a:noFill/>
            </a:ln>
            <a:effectLst/>
          </c:spPr>
          <c:marker>
            <c:symbol val="none"/>
          </c:marker>
          <c:errBars>
            <c:errDir val="x"/>
            <c:errBarType val="both"/>
            <c:errValType val="cust"/>
            <c:noEndCap val="1"/>
            <c:plus>
              <c:numRef>
                <c:f>'[1]SMM among Hemorrhage Populat'!$M$2:$M$46</c:f>
                <c:numCache>
                  <c:formatCode>General</c:formatCode>
                  <c:ptCount val="45"/>
                  <c:pt idx="0">
                    <c:v>1</c:v>
                  </c:pt>
                  <c:pt idx="1">
                    <c:v>1</c:v>
                  </c:pt>
                  <c:pt idx="2">
                    <c:v>1</c:v>
                  </c:pt>
                  <c:pt idx="3">
                    <c:v>1</c:v>
                  </c:pt>
                  <c:pt idx="4">
                    <c:v>1</c:v>
                  </c:pt>
                  <c:pt idx="5">
                    <c:v>1</c:v>
                  </c:pt>
                  <c:pt idx="6">
                    <c:v>1</c:v>
                  </c:pt>
                  <c:pt idx="7">
                    <c:v>1</c:v>
                  </c:pt>
                  <c:pt idx="8">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numCache>
              </c:numRef>
            </c:plus>
            <c:minus>
              <c:numRef>
                <c:f>'[1]SMM among Hemorrhage Populat'!$T$2:$T$46</c:f>
                <c:numCache>
                  <c:formatCode>General</c:formatCode>
                  <c:ptCount val="45"/>
                </c:numCache>
              </c:numRef>
            </c:minus>
            <c:spPr>
              <a:ln>
                <a:solidFill>
                  <a:srgbClr val="FF0000"/>
                </a:solidFill>
                <a:prstDash val="solid"/>
              </a:ln>
            </c:spPr>
          </c:errBars>
          <c:errBars>
            <c:errDir val="y"/>
            <c:errBarType val="both"/>
            <c:errValType val="cust"/>
            <c:noEndCap val="1"/>
            <c:plus>
              <c:numRef>
                <c:f>'[1]SMM among Hemorrhage Populat'!$T$2:$T$46</c:f>
                <c:numCache>
                  <c:formatCode>General</c:formatCode>
                  <c:ptCount val="45"/>
                </c:numCache>
              </c:numRef>
            </c:plus>
            <c:minus>
              <c:numRef>
                <c:f>'[1]SMM among Hemorrhage Populat'!$S$2:$S$46</c:f>
                <c:numCache>
                  <c:formatCode>General</c:formatCode>
                  <c:ptCount val="45"/>
                  <c:pt idx="0">
                    <c:v>0</c:v>
                  </c:pt>
                  <c:pt idx="1">
                    <c:v>0</c:v>
                  </c:pt>
                  <c:pt idx="2">
                    <c:v>5.1162419527293057E-2</c:v>
                  </c:pt>
                  <c:pt idx="3">
                    <c:v>-1.5070620328009099E-2</c:v>
                  </c:pt>
                  <c:pt idx="4">
                    <c:v>2.8607860432474097E-2</c:v>
                  </c:pt>
                  <c:pt idx="5">
                    <c:v>1.224740962095805E-2</c:v>
                  </c:pt>
                  <c:pt idx="6">
                    <c:v>0</c:v>
                  </c:pt>
                  <c:pt idx="7">
                    <c:v>-8.1098256246477651E-2</c:v>
                  </c:pt>
                  <c:pt idx="8">
                    <c:v>6.8850846625519602E-2</c:v>
                  </c:pt>
                  <c:pt idx="10">
                    <c:v>0</c:v>
                  </c:pt>
                  <c:pt idx="11">
                    <c:v>0</c:v>
                  </c:pt>
                  <c:pt idx="12">
                    <c:v>0</c:v>
                  </c:pt>
                  <c:pt idx="13">
                    <c:v>0</c:v>
                  </c:pt>
                  <c:pt idx="14">
                    <c:v>0</c:v>
                  </c:pt>
                  <c:pt idx="15">
                    <c:v>1.848351420275629E-2</c:v>
                  </c:pt>
                  <c:pt idx="16">
                    <c:v>0</c:v>
                  </c:pt>
                  <c:pt idx="17">
                    <c:v>-1.848351420275629E-2</c:v>
                  </c:pt>
                  <c:pt idx="18">
                    <c:v>0</c:v>
                  </c:pt>
                  <c:pt idx="19">
                    <c:v>0</c:v>
                  </c:pt>
                  <c:pt idx="20">
                    <c:v>0</c:v>
                  </c:pt>
                  <c:pt idx="21">
                    <c:v>5.2255907243279942E-2</c:v>
                  </c:pt>
                  <c:pt idx="22">
                    <c:v>-5.2255907243279942E-2</c:v>
                  </c:pt>
                  <c:pt idx="23">
                    <c:v>0</c:v>
                  </c:pt>
                  <c:pt idx="24">
                    <c:v>0</c:v>
                  </c:pt>
                  <c:pt idx="25">
                    <c:v>0</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numCache>
              </c:numRef>
            </c:minus>
            <c:spPr>
              <a:ln>
                <a:solidFill>
                  <a:srgbClr val="FF0000"/>
                </a:solidFill>
                <a:prstDash val="solid"/>
              </a:ln>
            </c:spPr>
          </c:errBars>
          <c:yVal>
            <c:numRef>
              <c:f>'[1]SMM among Hemorrhage Populat'!$K$2:$K$27</c:f>
              <c:numCache>
                <c:formatCode>General</c:formatCode>
                <c:ptCount val="26"/>
                <c:pt idx="0">
                  <c:v>4.1511869937615464E-3</c:v>
                </c:pt>
                <c:pt idx="1">
                  <c:v>4.1511869937615464E-3</c:v>
                </c:pt>
                <c:pt idx="2">
                  <c:v>5.5313606521054604E-2</c:v>
                </c:pt>
                <c:pt idx="3">
                  <c:v>4.0242986193045505E-2</c:v>
                </c:pt>
                <c:pt idx="4">
                  <c:v>6.8850846625519602E-2</c:v>
                </c:pt>
                <c:pt idx="5">
                  <c:v>8.1098256246477651E-2</c:v>
                </c:pt>
                <c:pt idx="6">
                  <c:v>8.1098256246477651E-2</c:v>
                </c:pt>
                <c:pt idx="7">
                  <c:v>0</c:v>
                </c:pt>
                <c:pt idx="8">
                  <c:v>6.8850846625519602E-2</c:v>
                </c:pt>
                <c:pt idx="10">
                  <c:v>0</c:v>
                </c:pt>
                <c:pt idx="11">
                  <c:v>0</c:v>
                </c:pt>
                <c:pt idx="12">
                  <c:v>0</c:v>
                </c:pt>
                <c:pt idx="13">
                  <c:v>0</c:v>
                </c:pt>
                <c:pt idx="14">
                  <c:v>0</c:v>
                </c:pt>
                <c:pt idx="15">
                  <c:v>1.848351420275629E-2</c:v>
                </c:pt>
                <c:pt idx="16">
                  <c:v>1.848351420275629E-2</c:v>
                </c:pt>
                <c:pt idx="17">
                  <c:v>0</c:v>
                </c:pt>
                <c:pt idx="18">
                  <c:v>0</c:v>
                </c:pt>
                <c:pt idx="19">
                  <c:v>0</c:v>
                </c:pt>
                <c:pt idx="20">
                  <c:v>0</c:v>
                </c:pt>
                <c:pt idx="21">
                  <c:v>5.2255907243279942E-2</c:v>
                </c:pt>
                <c:pt idx="22">
                  <c:v>0</c:v>
                </c:pt>
                <c:pt idx="23">
                  <c:v>0</c:v>
                </c:pt>
                <c:pt idx="24">
                  <c:v>0</c:v>
                </c:pt>
                <c:pt idx="25">
                  <c:v>0</c:v>
                </c:pt>
              </c:numCache>
            </c:numRef>
          </c:yVal>
          <c:smooth val="0"/>
          <c:extLst>
            <c:ext xmlns:c16="http://schemas.microsoft.com/office/drawing/2014/chart" uri="{C3380CC4-5D6E-409C-BE32-E72D297353CC}">
              <c16:uniqueId val="{00000007-9A0F-48A3-8C04-2E86FD6ABB81}"/>
            </c:ext>
          </c:extLst>
        </c:ser>
        <c:dLbls>
          <c:showLegendKey val="0"/>
          <c:showVal val="0"/>
          <c:showCatName val="0"/>
          <c:showSerName val="0"/>
          <c:showPercent val="0"/>
          <c:showBubbleSize val="0"/>
        </c:dLbls>
        <c:axId val="679553808"/>
        <c:axId val="679559296"/>
      </c:scatterChart>
      <c:catAx>
        <c:axId val="679556552"/>
        <c:scaling>
          <c:orientation val="minMax"/>
        </c:scaling>
        <c:delete val="0"/>
        <c:axPos val="b"/>
        <c:title>
          <c:tx>
            <c:rich>
              <a:bodyPr/>
              <a:lstStyle/>
              <a:p>
                <a:pPr>
                  <a:defRPr/>
                </a:pPr>
                <a:r>
                  <a:rPr lang="en-US" dirty="0"/>
                  <a:t>Discharge Month</a:t>
                </a:r>
              </a:p>
            </c:rich>
          </c:tx>
          <c:overlay val="0"/>
        </c:title>
        <c:numFmt formatCode="[$-409]mmm\-yy;@" sourceLinked="0"/>
        <c:majorTickMark val="out"/>
        <c:minorTickMark val="none"/>
        <c:tickLblPos val="nextTo"/>
        <c:txPr>
          <a:bodyPr rot="-2700000"/>
          <a:lstStyle/>
          <a:p>
            <a:pPr>
              <a:defRPr/>
            </a:pPr>
            <a:endParaRPr lang="en-US"/>
          </a:p>
        </c:txPr>
        <c:crossAx val="679554200"/>
        <c:crosses val="autoZero"/>
        <c:auto val="0"/>
        <c:lblAlgn val="ctr"/>
        <c:lblOffset val="100"/>
        <c:tickLblSkip val="1"/>
        <c:tickMarkSkip val="1"/>
        <c:noMultiLvlLbl val="0"/>
      </c:catAx>
      <c:valAx>
        <c:axId val="679554200"/>
        <c:scaling>
          <c:orientation val="minMax"/>
        </c:scaling>
        <c:delete val="0"/>
        <c:axPos val="l"/>
        <c:title>
          <c:tx>
            <c:rich>
              <a:bodyPr/>
              <a:lstStyle/>
              <a:p>
                <a:pPr>
                  <a:defRPr/>
                </a:pPr>
                <a:r>
                  <a:rPr lang="en-US" dirty="0"/>
                  <a:t>Severe</a:t>
                </a:r>
                <a:r>
                  <a:rPr lang="en-US" baseline="0" dirty="0"/>
                  <a:t> Maternal Morbidity Rate</a:t>
                </a:r>
                <a:endParaRPr lang="en-US" dirty="0"/>
              </a:p>
            </c:rich>
          </c:tx>
          <c:overlay val="0"/>
        </c:title>
        <c:numFmt formatCode="0%" sourceLinked="0"/>
        <c:majorTickMark val="out"/>
        <c:minorTickMark val="none"/>
        <c:tickLblPos val="nextTo"/>
        <c:crossAx val="679556552"/>
        <c:crosses val="autoZero"/>
        <c:crossBetween val="between"/>
      </c:valAx>
      <c:valAx>
        <c:axId val="679559296"/>
        <c:scaling>
          <c:orientation val="minMax"/>
        </c:scaling>
        <c:delete val="1"/>
        <c:axPos val="r"/>
        <c:numFmt formatCode="General" sourceLinked="1"/>
        <c:majorTickMark val="out"/>
        <c:minorTickMark val="none"/>
        <c:tickLblPos val="nextTo"/>
        <c:crossAx val="679553808"/>
        <c:crosses val="max"/>
        <c:crossBetween val="midCat"/>
      </c:valAx>
      <c:valAx>
        <c:axId val="679553808"/>
        <c:scaling>
          <c:orientation val="minMax"/>
          <c:max val="27"/>
          <c:min val="1"/>
        </c:scaling>
        <c:delete val="0"/>
        <c:axPos val="t"/>
        <c:majorTickMark val="none"/>
        <c:minorTickMark val="none"/>
        <c:tickLblPos val="none"/>
        <c:spPr>
          <a:ln w="25400">
            <a:noFill/>
          </a:ln>
        </c:spPr>
        <c:crossAx val="679559296"/>
        <c:crosses val="max"/>
        <c:crossBetween val="midCat"/>
      </c:valAx>
      <c:spPr>
        <a:noFill/>
        <a:ln w="25400">
          <a:noFill/>
        </a:ln>
      </c:spPr>
    </c:plotArea>
    <c:plotVisOnly val="1"/>
    <c:dispBlanksAs val="gap"/>
    <c:showDLblsOverMax val="0"/>
  </c:chart>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E2102A-AA65-4BCF-9591-2FA6C886264C}" type="doc">
      <dgm:prSet loTypeId="urn:microsoft.com/office/officeart/2016/7/layout/VerticalHollowActionList" loCatId="List" qsTypeId="urn:microsoft.com/office/officeart/2005/8/quickstyle/simple4" qsCatId="simple" csTypeId="urn:microsoft.com/office/officeart/2005/8/colors/colorful1" csCatId="colorful" phldr="1"/>
      <dgm:spPr/>
      <dgm:t>
        <a:bodyPr/>
        <a:lstStyle/>
        <a:p>
          <a:endParaRPr lang="en-US"/>
        </a:p>
      </dgm:t>
    </dgm:pt>
    <dgm:pt modelId="{BC788D11-F378-4066-94C1-B7AF5D25EDA6}">
      <dgm:prSet/>
      <dgm:spPr/>
      <dgm:t>
        <a:bodyPr/>
        <a:lstStyle/>
        <a:p>
          <a:r>
            <a:rPr lang="en-US" b="1" dirty="0"/>
            <a:t>Identify</a:t>
          </a:r>
        </a:p>
      </dgm:t>
    </dgm:pt>
    <dgm:pt modelId="{B852189C-B2EB-42D7-8E2F-FD64D8CB09D3}" type="parTrans" cxnId="{7C8A6230-7892-4A8A-A2E4-B0AFB32DF308}">
      <dgm:prSet/>
      <dgm:spPr/>
      <dgm:t>
        <a:bodyPr/>
        <a:lstStyle/>
        <a:p>
          <a:endParaRPr lang="en-US"/>
        </a:p>
      </dgm:t>
    </dgm:pt>
    <dgm:pt modelId="{06267CEC-377B-4D3A-A6B8-CB5691D8B2E4}" type="sibTrans" cxnId="{7C8A6230-7892-4A8A-A2E4-B0AFB32DF308}">
      <dgm:prSet/>
      <dgm:spPr/>
      <dgm:t>
        <a:bodyPr/>
        <a:lstStyle/>
        <a:p>
          <a:endParaRPr lang="en-US"/>
        </a:p>
      </dgm:t>
    </dgm:pt>
    <dgm:pt modelId="{A51D3C4C-F396-468C-BDB6-F2AC27A4F824}">
      <dgm:prSet/>
      <dgm:spPr/>
      <dgm:t>
        <a:bodyPr/>
        <a:lstStyle/>
        <a:p>
          <a:r>
            <a:rPr lang="en-US" b="1" dirty="0"/>
            <a:t>Identify where inequities exist in order to target quality improvement initiatives to reduce gaps between groups</a:t>
          </a:r>
        </a:p>
      </dgm:t>
    </dgm:pt>
    <dgm:pt modelId="{E27D283A-104E-47FB-9487-E04FA93C6589}" type="parTrans" cxnId="{7D41F117-3341-491D-B6DB-2F7335E66DE3}">
      <dgm:prSet/>
      <dgm:spPr/>
      <dgm:t>
        <a:bodyPr/>
        <a:lstStyle/>
        <a:p>
          <a:endParaRPr lang="en-US"/>
        </a:p>
      </dgm:t>
    </dgm:pt>
    <dgm:pt modelId="{BE3AE202-7CD4-4E16-A91E-CF29820AA211}" type="sibTrans" cxnId="{7D41F117-3341-491D-B6DB-2F7335E66DE3}">
      <dgm:prSet/>
      <dgm:spPr/>
      <dgm:t>
        <a:bodyPr/>
        <a:lstStyle/>
        <a:p>
          <a:endParaRPr lang="en-US"/>
        </a:p>
      </dgm:t>
    </dgm:pt>
    <dgm:pt modelId="{4FBA3874-1A08-4CB8-BDC8-2C706D32CD82}">
      <dgm:prSet/>
      <dgm:spPr/>
      <dgm:t>
        <a:bodyPr/>
        <a:lstStyle/>
        <a:p>
          <a:r>
            <a:rPr lang="en-US" b="1" dirty="0"/>
            <a:t>Understand</a:t>
          </a:r>
        </a:p>
      </dgm:t>
    </dgm:pt>
    <dgm:pt modelId="{9628235A-BAD9-46A3-8253-D72ADDDFC242}" type="parTrans" cxnId="{89CBD6F0-DADB-4705-AA59-D57389799AB1}">
      <dgm:prSet/>
      <dgm:spPr/>
      <dgm:t>
        <a:bodyPr/>
        <a:lstStyle/>
        <a:p>
          <a:endParaRPr lang="en-US"/>
        </a:p>
      </dgm:t>
    </dgm:pt>
    <dgm:pt modelId="{317ABE3A-9189-48BA-AFF9-9153BC71978C}" type="sibTrans" cxnId="{89CBD6F0-DADB-4705-AA59-D57389799AB1}">
      <dgm:prSet/>
      <dgm:spPr/>
      <dgm:t>
        <a:bodyPr/>
        <a:lstStyle/>
        <a:p>
          <a:endParaRPr lang="en-US"/>
        </a:p>
      </dgm:t>
    </dgm:pt>
    <dgm:pt modelId="{C2414E9F-5D50-48DA-AD35-BBDEF9325C6B}">
      <dgm:prSet/>
      <dgm:spPr/>
      <dgm:t>
        <a:bodyPr/>
        <a:lstStyle/>
        <a:p>
          <a:r>
            <a:rPr lang="en-US" b="1" dirty="0"/>
            <a:t>Understand the demographics of the community served by the organization</a:t>
          </a:r>
        </a:p>
      </dgm:t>
    </dgm:pt>
    <dgm:pt modelId="{1E225BEA-2BF6-412E-ACB6-E5F890F224D9}" type="parTrans" cxnId="{8EDE9881-5157-4677-A326-383C9B7C410E}">
      <dgm:prSet/>
      <dgm:spPr/>
      <dgm:t>
        <a:bodyPr/>
        <a:lstStyle/>
        <a:p>
          <a:endParaRPr lang="en-US"/>
        </a:p>
      </dgm:t>
    </dgm:pt>
    <dgm:pt modelId="{8C66B2E9-FCBE-40BD-9BD8-732BD3C67196}" type="sibTrans" cxnId="{8EDE9881-5157-4677-A326-383C9B7C410E}">
      <dgm:prSet/>
      <dgm:spPr/>
      <dgm:t>
        <a:bodyPr/>
        <a:lstStyle/>
        <a:p>
          <a:endParaRPr lang="en-US"/>
        </a:p>
      </dgm:t>
    </dgm:pt>
    <dgm:pt modelId="{5FB50FB6-50D8-49D6-9733-685E12000B44}">
      <dgm:prSet/>
      <dgm:spPr/>
      <dgm:t>
        <a:bodyPr/>
        <a:lstStyle/>
        <a:p>
          <a:r>
            <a:rPr lang="en-US" b="1" dirty="0"/>
            <a:t>Satisfy</a:t>
          </a:r>
        </a:p>
      </dgm:t>
    </dgm:pt>
    <dgm:pt modelId="{727A9037-B91A-4028-8054-60B23B4CF8EC}" type="parTrans" cxnId="{5D2CD6EE-E30F-4453-8CAE-EA4621EA6C2F}">
      <dgm:prSet/>
      <dgm:spPr/>
      <dgm:t>
        <a:bodyPr/>
        <a:lstStyle/>
        <a:p>
          <a:endParaRPr lang="en-US"/>
        </a:p>
      </dgm:t>
    </dgm:pt>
    <dgm:pt modelId="{69E281EE-F2F1-480A-93AD-021D40FA88D4}" type="sibTrans" cxnId="{5D2CD6EE-E30F-4453-8CAE-EA4621EA6C2F}">
      <dgm:prSet/>
      <dgm:spPr/>
      <dgm:t>
        <a:bodyPr/>
        <a:lstStyle/>
        <a:p>
          <a:endParaRPr lang="en-US"/>
        </a:p>
      </dgm:t>
    </dgm:pt>
    <dgm:pt modelId="{C101CCEC-B69E-47BA-9100-1AD7447DCC45}">
      <dgm:prSet/>
      <dgm:spPr/>
      <dgm:t>
        <a:bodyPr/>
        <a:lstStyle/>
        <a:p>
          <a:r>
            <a:rPr lang="en-US" b="1" dirty="0"/>
            <a:t>Satisfy requirements in grant applications and for potential funders</a:t>
          </a:r>
        </a:p>
      </dgm:t>
    </dgm:pt>
    <dgm:pt modelId="{64B64958-C16D-492D-9409-BD93A669A5AD}" type="parTrans" cxnId="{1329B89F-414F-4FCD-B34D-AE044702480D}">
      <dgm:prSet/>
      <dgm:spPr/>
      <dgm:t>
        <a:bodyPr/>
        <a:lstStyle/>
        <a:p>
          <a:endParaRPr lang="en-US"/>
        </a:p>
      </dgm:t>
    </dgm:pt>
    <dgm:pt modelId="{4185F2D3-9613-4EF7-832B-C1D454EE881B}" type="sibTrans" cxnId="{1329B89F-414F-4FCD-B34D-AE044702480D}">
      <dgm:prSet/>
      <dgm:spPr/>
      <dgm:t>
        <a:bodyPr/>
        <a:lstStyle/>
        <a:p>
          <a:endParaRPr lang="en-US"/>
        </a:p>
      </dgm:t>
    </dgm:pt>
    <dgm:pt modelId="{DD7C8F7E-619A-40C2-80AD-37A782B7BA16}">
      <dgm:prSet/>
      <dgm:spPr/>
      <dgm:t>
        <a:bodyPr/>
        <a:lstStyle/>
        <a:p>
          <a:r>
            <a:rPr lang="en-US" b="1" dirty="0"/>
            <a:t>Align</a:t>
          </a:r>
        </a:p>
      </dgm:t>
    </dgm:pt>
    <dgm:pt modelId="{F092391A-7D24-4B70-9721-68791C799B9F}" type="parTrans" cxnId="{972786CA-A2D7-492A-AB54-C037F2DF527E}">
      <dgm:prSet/>
      <dgm:spPr/>
      <dgm:t>
        <a:bodyPr/>
        <a:lstStyle/>
        <a:p>
          <a:endParaRPr lang="en-US"/>
        </a:p>
      </dgm:t>
    </dgm:pt>
    <dgm:pt modelId="{46E8B7D5-E1FC-4A77-BB2C-A4EC39958068}" type="sibTrans" cxnId="{972786CA-A2D7-492A-AB54-C037F2DF527E}">
      <dgm:prSet/>
      <dgm:spPr/>
      <dgm:t>
        <a:bodyPr/>
        <a:lstStyle/>
        <a:p>
          <a:endParaRPr lang="en-US"/>
        </a:p>
      </dgm:t>
    </dgm:pt>
    <dgm:pt modelId="{03F21B5E-9DDB-4FF1-BBC4-845D16C59B7F}">
      <dgm:prSet/>
      <dgm:spPr/>
      <dgm:t>
        <a:bodyPr/>
        <a:lstStyle/>
        <a:p>
          <a:r>
            <a:rPr lang="en-US" b="1" dirty="0"/>
            <a:t>Better align the health care workforce composition with the community served</a:t>
          </a:r>
        </a:p>
      </dgm:t>
    </dgm:pt>
    <dgm:pt modelId="{27213A55-4043-4F59-AD8E-6CEAA6A825AA}" type="parTrans" cxnId="{143A5BA3-CF5A-4E67-8160-0F76C25E22D6}">
      <dgm:prSet/>
      <dgm:spPr/>
      <dgm:t>
        <a:bodyPr/>
        <a:lstStyle/>
        <a:p>
          <a:endParaRPr lang="en-US"/>
        </a:p>
      </dgm:t>
    </dgm:pt>
    <dgm:pt modelId="{D21EE030-EB14-4F94-A5FA-88A3011994D9}" type="sibTrans" cxnId="{143A5BA3-CF5A-4E67-8160-0F76C25E22D6}">
      <dgm:prSet/>
      <dgm:spPr/>
      <dgm:t>
        <a:bodyPr/>
        <a:lstStyle/>
        <a:p>
          <a:endParaRPr lang="en-US"/>
        </a:p>
      </dgm:t>
    </dgm:pt>
    <dgm:pt modelId="{394B0854-DA4C-4FD7-8341-861619F5C8FC}">
      <dgm:prSet/>
      <dgm:spPr/>
      <dgm:t>
        <a:bodyPr/>
        <a:lstStyle/>
        <a:p>
          <a:r>
            <a:rPr lang="en-US" b="1" dirty="0"/>
            <a:t>Meet</a:t>
          </a:r>
        </a:p>
      </dgm:t>
    </dgm:pt>
    <dgm:pt modelId="{3EF08E0C-D362-4677-A00B-08362A8EC5A1}" type="parTrans" cxnId="{6B5F9C54-DE2E-4D66-A216-2C0235F03D5B}">
      <dgm:prSet/>
      <dgm:spPr/>
      <dgm:t>
        <a:bodyPr/>
        <a:lstStyle/>
        <a:p>
          <a:endParaRPr lang="en-US"/>
        </a:p>
      </dgm:t>
    </dgm:pt>
    <dgm:pt modelId="{F0796F48-1299-415A-B534-17747F0509C7}" type="sibTrans" cxnId="{6B5F9C54-DE2E-4D66-A216-2C0235F03D5B}">
      <dgm:prSet/>
      <dgm:spPr/>
      <dgm:t>
        <a:bodyPr/>
        <a:lstStyle/>
        <a:p>
          <a:endParaRPr lang="en-US"/>
        </a:p>
      </dgm:t>
    </dgm:pt>
    <dgm:pt modelId="{EB61EC41-AD58-41AE-BA3F-CA61E43D9DC7}">
      <dgm:prSet/>
      <dgm:spPr/>
      <dgm:t>
        <a:bodyPr/>
        <a:lstStyle/>
        <a:p>
          <a:r>
            <a:rPr lang="en-US" b="1" dirty="0"/>
            <a:t>Meet contractual compliance obligations</a:t>
          </a:r>
        </a:p>
      </dgm:t>
    </dgm:pt>
    <dgm:pt modelId="{4AD89E03-D67B-4E74-8A8B-575D005BD893}" type="parTrans" cxnId="{EDBA6BFF-286E-4C45-B674-934F72C81C25}">
      <dgm:prSet/>
      <dgm:spPr/>
      <dgm:t>
        <a:bodyPr/>
        <a:lstStyle/>
        <a:p>
          <a:endParaRPr lang="en-US"/>
        </a:p>
      </dgm:t>
    </dgm:pt>
    <dgm:pt modelId="{35884A52-1C65-470B-8D0E-575377FABEC6}" type="sibTrans" cxnId="{EDBA6BFF-286E-4C45-B674-934F72C81C25}">
      <dgm:prSet/>
      <dgm:spPr/>
      <dgm:t>
        <a:bodyPr/>
        <a:lstStyle/>
        <a:p>
          <a:endParaRPr lang="en-US"/>
        </a:p>
      </dgm:t>
    </dgm:pt>
    <dgm:pt modelId="{A2931754-B133-4E02-AC1A-06A47A90352A}">
      <dgm:prSet/>
      <dgm:spPr/>
      <dgm:t>
        <a:bodyPr/>
        <a:lstStyle/>
        <a:p>
          <a:r>
            <a:rPr lang="en-US" b="1" dirty="0"/>
            <a:t>Provide &amp; manage</a:t>
          </a:r>
        </a:p>
      </dgm:t>
    </dgm:pt>
    <dgm:pt modelId="{38809EDD-3DE7-4052-88AF-5E8DC994C81C}" type="parTrans" cxnId="{8C3C8769-C80A-4813-9888-82F3B7B1E6CB}">
      <dgm:prSet/>
      <dgm:spPr/>
      <dgm:t>
        <a:bodyPr/>
        <a:lstStyle/>
        <a:p>
          <a:endParaRPr lang="en-US"/>
        </a:p>
      </dgm:t>
    </dgm:pt>
    <dgm:pt modelId="{D9709526-F038-4191-9773-20B58B50F759}" type="sibTrans" cxnId="{8C3C8769-C80A-4813-9888-82F3B7B1E6CB}">
      <dgm:prSet/>
      <dgm:spPr/>
      <dgm:t>
        <a:bodyPr/>
        <a:lstStyle/>
        <a:p>
          <a:endParaRPr lang="en-US"/>
        </a:p>
      </dgm:t>
    </dgm:pt>
    <dgm:pt modelId="{F863CAFD-9C52-4F68-BBA8-7CD6D94D4322}">
      <dgm:prSet/>
      <dgm:spPr/>
      <dgm:t>
        <a:bodyPr/>
        <a:lstStyle/>
        <a:p>
          <a:r>
            <a:rPr lang="en-US" b="1" dirty="0"/>
            <a:t>Provide and manage interpreter services</a:t>
          </a:r>
        </a:p>
      </dgm:t>
    </dgm:pt>
    <dgm:pt modelId="{521CF319-D585-4684-96EE-95546993B2E3}" type="parTrans" cxnId="{A4B47488-0F98-4322-9A68-23ED27BB2D2B}">
      <dgm:prSet/>
      <dgm:spPr/>
      <dgm:t>
        <a:bodyPr/>
        <a:lstStyle/>
        <a:p>
          <a:endParaRPr lang="en-US"/>
        </a:p>
      </dgm:t>
    </dgm:pt>
    <dgm:pt modelId="{8C044964-21A8-41B8-95C3-3365CAA9417B}" type="sibTrans" cxnId="{A4B47488-0F98-4322-9A68-23ED27BB2D2B}">
      <dgm:prSet/>
      <dgm:spPr/>
      <dgm:t>
        <a:bodyPr/>
        <a:lstStyle/>
        <a:p>
          <a:endParaRPr lang="en-US"/>
        </a:p>
      </dgm:t>
    </dgm:pt>
    <dgm:pt modelId="{32A3FDDB-F4E4-4089-B5E9-B40A5C320567}" type="pres">
      <dgm:prSet presAssocID="{49E2102A-AA65-4BCF-9591-2FA6C886264C}" presName="Name0" presStyleCnt="0">
        <dgm:presLayoutVars>
          <dgm:dir/>
          <dgm:animLvl val="lvl"/>
          <dgm:resizeHandles val="exact"/>
        </dgm:presLayoutVars>
      </dgm:prSet>
      <dgm:spPr/>
    </dgm:pt>
    <dgm:pt modelId="{49B8D3BA-CAEB-4CDB-9BE2-E1EC9497BF8E}" type="pres">
      <dgm:prSet presAssocID="{BC788D11-F378-4066-94C1-B7AF5D25EDA6}" presName="linNode" presStyleCnt="0"/>
      <dgm:spPr/>
    </dgm:pt>
    <dgm:pt modelId="{41DBA20C-B187-48DD-82BE-E8A44C04DF57}" type="pres">
      <dgm:prSet presAssocID="{BC788D11-F378-4066-94C1-B7AF5D25EDA6}" presName="parentText" presStyleLbl="solidFgAcc1" presStyleIdx="0" presStyleCnt="6">
        <dgm:presLayoutVars>
          <dgm:chMax val="1"/>
          <dgm:bulletEnabled/>
        </dgm:presLayoutVars>
      </dgm:prSet>
      <dgm:spPr/>
    </dgm:pt>
    <dgm:pt modelId="{C83F9FEB-80DD-4A58-81CE-C2789448C57B}" type="pres">
      <dgm:prSet presAssocID="{BC788D11-F378-4066-94C1-B7AF5D25EDA6}" presName="descendantText" presStyleLbl="alignNode1" presStyleIdx="0" presStyleCnt="6">
        <dgm:presLayoutVars>
          <dgm:bulletEnabled/>
        </dgm:presLayoutVars>
      </dgm:prSet>
      <dgm:spPr/>
    </dgm:pt>
    <dgm:pt modelId="{E20FA265-0950-4F7B-B1E9-800B4E5940B3}" type="pres">
      <dgm:prSet presAssocID="{06267CEC-377B-4D3A-A6B8-CB5691D8B2E4}" presName="sp" presStyleCnt="0"/>
      <dgm:spPr/>
    </dgm:pt>
    <dgm:pt modelId="{3F9C74F2-2490-4E98-8A74-5853D9108D4B}" type="pres">
      <dgm:prSet presAssocID="{4FBA3874-1A08-4CB8-BDC8-2C706D32CD82}" presName="linNode" presStyleCnt="0"/>
      <dgm:spPr/>
    </dgm:pt>
    <dgm:pt modelId="{A4F5B878-2A33-4014-BA0F-A9217F87CD6D}" type="pres">
      <dgm:prSet presAssocID="{4FBA3874-1A08-4CB8-BDC8-2C706D32CD82}" presName="parentText" presStyleLbl="solidFgAcc1" presStyleIdx="1" presStyleCnt="6">
        <dgm:presLayoutVars>
          <dgm:chMax val="1"/>
          <dgm:bulletEnabled/>
        </dgm:presLayoutVars>
      </dgm:prSet>
      <dgm:spPr/>
    </dgm:pt>
    <dgm:pt modelId="{95A3DDB0-4946-4B52-826A-53F0152141FB}" type="pres">
      <dgm:prSet presAssocID="{4FBA3874-1A08-4CB8-BDC8-2C706D32CD82}" presName="descendantText" presStyleLbl="alignNode1" presStyleIdx="1" presStyleCnt="6">
        <dgm:presLayoutVars>
          <dgm:bulletEnabled/>
        </dgm:presLayoutVars>
      </dgm:prSet>
      <dgm:spPr/>
    </dgm:pt>
    <dgm:pt modelId="{3AA365D5-7CC2-4DB9-A6CE-FB1A2ABA9914}" type="pres">
      <dgm:prSet presAssocID="{317ABE3A-9189-48BA-AFF9-9153BC71978C}" presName="sp" presStyleCnt="0"/>
      <dgm:spPr/>
    </dgm:pt>
    <dgm:pt modelId="{2BC0E56A-4555-4436-9CD4-CD4290744F56}" type="pres">
      <dgm:prSet presAssocID="{5FB50FB6-50D8-49D6-9733-685E12000B44}" presName="linNode" presStyleCnt="0"/>
      <dgm:spPr/>
    </dgm:pt>
    <dgm:pt modelId="{39DB0662-8E7F-4175-9E7E-5C6EF45F5D7A}" type="pres">
      <dgm:prSet presAssocID="{5FB50FB6-50D8-49D6-9733-685E12000B44}" presName="parentText" presStyleLbl="solidFgAcc1" presStyleIdx="2" presStyleCnt="6">
        <dgm:presLayoutVars>
          <dgm:chMax val="1"/>
          <dgm:bulletEnabled/>
        </dgm:presLayoutVars>
      </dgm:prSet>
      <dgm:spPr/>
    </dgm:pt>
    <dgm:pt modelId="{1FA99225-A283-4047-82ED-0B879FBED07A}" type="pres">
      <dgm:prSet presAssocID="{5FB50FB6-50D8-49D6-9733-685E12000B44}" presName="descendantText" presStyleLbl="alignNode1" presStyleIdx="2" presStyleCnt="6">
        <dgm:presLayoutVars>
          <dgm:bulletEnabled/>
        </dgm:presLayoutVars>
      </dgm:prSet>
      <dgm:spPr/>
    </dgm:pt>
    <dgm:pt modelId="{4AEE56F1-AA2E-47D0-A061-5A517EAF4AA5}" type="pres">
      <dgm:prSet presAssocID="{69E281EE-F2F1-480A-93AD-021D40FA88D4}" presName="sp" presStyleCnt="0"/>
      <dgm:spPr/>
    </dgm:pt>
    <dgm:pt modelId="{21A45B89-988C-4C18-8E75-71C01A87716E}" type="pres">
      <dgm:prSet presAssocID="{DD7C8F7E-619A-40C2-80AD-37A782B7BA16}" presName="linNode" presStyleCnt="0"/>
      <dgm:spPr/>
    </dgm:pt>
    <dgm:pt modelId="{0DAFFD6D-254F-4656-AC5D-A5F1D3ED1197}" type="pres">
      <dgm:prSet presAssocID="{DD7C8F7E-619A-40C2-80AD-37A782B7BA16}" presName="parentText" presStyleLbl="solidFgAcc1" presStyleIdx="3" presStyleCnt="6">
        <dgm:presLayoutVars>
          <dgm:chMax val="1"/>
          <dgm:bulletEnabled/>
        </dgm:presLayoutVars>
      </dgm:prSet>
      <dgm:spPr/>
    </dgm:pt>
    <dgm:pt modelId="{536197E5-B0E2-402F-88A0-A27AFD3C19AD}" type="pres">
      <dgm:prSet presAssocID="{DD7C8F7E-619A-40C2-80AD-37A782B7BA16}" presName="descendantText" presStyleLbl="alignNode1" presStyleIdx="3" presStyleCnt="6">
        <dgm:presLayoutVars>
          <dgm:bulletEnabled/>
        </dgm:presLayoutVars>
      </dgm:prSet>
      <dgm:spPr/>
    </dgm:pt>
    <dgm:pt modelId="{2D1507D6-75DD-403E-A0FC-36DAA74DD4A7}" type="pres">
      <dgm:prSet presAssocID="{46E8B7D5-E1FC-4A77-BB2C-A4EC39958068}" presName="sp" presStyleCnt="0"/>
      <dgm:spPr/>
    </dgm:pt>
    <dgm:pt modelId="{EFDF627E-A091-43F8-AF9D-21DFDD428FD0}" type="pres">
      <dgm:prSet presAssocID="{394B0854-DA4C-4FD7-8341-861619F5C8FC}" presName="linNode" presStyleCnt="0"/>
      <dgm:spPr/>
    </dgm:pt>
    <dgm:pt modelId="{9B50297A-14ED-4C95-BC89-53C41348380F}" type="pres">
      <dgm:prSet presAssocID="{394B0854-DA4C-4FD7-8341-861619F5C8FC}" presName="parentText" presStyleLbl="solidFgAcc1" presStyleIdx="4" presStyleCnt="6">
        <dgm:presLayoutVars>
          <dgm:chMax val="1"/>
          <dgm:bulletEnabled/>
        </dgm:presLayoutVars>
      </dgm:prSet>
      <dgm:spPr/>
    </dgm:pt>
    <dgm:pt modelId="{8B5E0EA0-D2A6-43DC-9DCA-9B2A7317D246}" type="pres">
      <dgm:prSet presAssocID="{394B0854-DA4C-4FD7-8341-861619F5C8FC}" presName="descendantText" presStyleLbl="alignNode1" presStyleIdx="4" presStyleCnt="6">
        <dgm:presLayoutVars>
          <dgm:bulletEnabled/>
        </dgm:presLayoutVars>
      </dgm:prSet>
      <dgm:spPr/>
    </dgm:pt>
    <dgm:pt modelId="{A86836E0-DA34-40BC-A57D-16F467C89F89}" type="pres">
      <dgm:prSet presAssocID="{F0796F48-1299-415A-B534-17747F0509C7}" presName="sp" presStyleCnt="0"/>
      <dgm:spPr/>
    </dgm:pt>
    <dgm:pt modelId="{8E9F22DB-B5ED-4719-B91D-FCFDA144D97C}" type="pres">
      <dgm:prSet presAssocID="{A2931754-B133-4E02-AC1A-06A47A90352A}" presName="linNode" presStyleCnt="0"/>
      <dgm:spPr/>
    </dgm:pt>
    <dgm:pt modelId="{AE70C700-E0D6-4501-B7D4-8BAE1C0A4B29}" type="pres">
      <dgm:prSet presAssocID="{A2931754-B133-4E02-AC1A-06A47A90352A}" presName="parentText" presStyleLbl="solidFgAcc1" presStyleIdx="5" presStyleCnt="6">
        <dgm:presLayoutVars>
          <dgm:chMax val="1"/>
          <dgm:bulletEnabled/>
        </dgm:presLayoutVars>
      </dgm:prSet>
      <dgm:spPr/>
    </dgm:pt>
    <dgm:pt modelId="{59279E81-F989-4178-A9F7-C3A60761919D}" type="pres">
      <dgm:prSet presAssocID="{A2931754-B133-4E02-AC1A-06A47A90352A}" presName="descendantText" presStyleLbl="alignNode1" presStyleIdx="5" presStyleCnt="6">
        <dgm:presLayoutVars>
          <dgm:bulletEnabled/>
        </dgm:presLayoutVars>
      </dgm:prSet>
      <dgm:spPr/>
    </dgm:pt>
  </dgm:ptLst>
  <dgm:cxnLst>
    <dgm:cxn modelId="{7D41F117-3341-491D-B6DB-2F7335E66DE3}" srcId="{BC788D11-F378-4066-94C1-B7AF5D25EDA6}" destId="{A51D3C4C-F396-468C-BDB6-F2AC27A4F824}" srcOrd="0" destOrd="0" parTransId="{E27D283A-104E-47FB-9487-E04FA93C6589}" sibTransId="{BE3AE202-7CD4-4E16-A91E-CF29820AA211}"/>
    <dgm:cxn modelId="{FD4CE118-5FD9-4206-9B8A-52EECE839F73}" type="presOf" srcId="{C101CCEC-B69E-47BA-9100-1AD7447DCC45}" destId="{1FA99225-A283-4047-82ED-0B879FBED07A}" srcOrd="0" destOrd="0" presId="urn:microsoft.com/office/officeart/2016/7/layout/VerticalHollowActionList"/>
    <dgm:cxn modelId="{E0B6E622-BC40-48E7-8B50-F47595EE1B02}" type="presOf" srcId="{5FB50FB6-50D8-49D6-9733-685E12000B44}" destId="{39DB0662-8E7F-4175-9E7E-5C6EF45F5D7A}" srcOrd="0" destOrd="0" presId="urn:microsoft.com/office/officeart/2016/7/layout/VerticalHollowActionList"/>
    <dgm:cxn modelId="{41A8AE2A-F68C-495E-BEBC-6B0BB717F50F}" type="presOf" srcId="{A2931754-B133-4E02-AC1A-06A47A90352A}" destId="{AE70C700-E0D6-4501-B7D4-8BAE1C0A4B29}" srcOrd="0" destOrd="0" presId="urn:microsoft.com/office/officeart/2016/7/layout/VerticalHollowActionList"/>
    <dgm:cxn modelId="{7C8A6230-7892-4A8A-A2E4-B0AFB32DF308}" srcId="{49E2102A-AA65-4BCF-9591-2FA6C886264C}" destId="{BC788D11-F378-4066-94C1-B7AF5D25EDA6}" srcOrd="0" destOrd="0" parTransId="{B852189C-B2EB-42D7-8E2F-FD64D8CB09D3}" sibTransId="{06267CEC-377B-4D3A-A6B8-CB5691D8B2E4}"/>
    <dgm:cxn modelId="{8CEF5F37-95D0-4235-BA0C-90E0124BA30B}" type="presOf" srcId="{03F21B5E-9DDB-4FF1-BBC4-845D16C59B7F}" destId="{536197E5-B0E2-402F-88A0-A27AFD3C19AD}" srcOrd="0" destOrd="0" presId="urn:microsoft.com/office/officeart/2016/7/layout/VerticalHollowActionList"/>
    <dgm:cxn modelId="{ACD60561-8100-4914-8278-DF5BB718DFD6}" type="presOf" srcId="{4FBA3874-1A08-4CB8-BDC8-2C706D32CD82}" destId="{A4F5B878-2A33-4014-BA0F-A9217F87CD6D}" srcOrd="0" destOrd="0" presId="urn:microsoft.com/office/officeart/2016/7/layout/VerticalHollowActionList"/>
    <dgm:cxn modelId="{8C3C8769-C80A-4813-9888-82F3B7B1E6CB}" srcId="{49E2102A-AA65-4BCF-9591-2FA6C886264C}" destId="{A2931754-B133-4E02-AC1A-06A47A90352A}" srcOrd="5" destOrd="0" parTransId="{38809EDD-3DE7-4052-88AF-5E8DC994C81C}" sibTransId="{D9709526-F038-4191-9773-20B58B50F759}"/>
    <dgm:cxn modelId="{6B5F9C54-DE2E-4D66-A216-2C0235F03D5B}" srcId="{49E2102A-AA65-4BCF-9591-2FA6C886264C}" destId="{394B0854-DA4C-4FD7-8341-861619F5C8FC}" srcOrd="4" destOrd="0" parTransId="{3EF08E0C-D362-4677-A00B-08362A8EC5A1}" sibTransId="{F0796F48-1299-415A-B534-17747F0509C7}"/>
    <dgm:cxn modelId="{8EDE9881-5157-4677-A326-383C9B7C410E}" srcId="{4FBA3874-1A08-4CB8-BDC8-2C706D32CD82}" destId="{C2414E9F-5D50-48DA-AD35-BBDEF9325C6B}" srcOrd="0" destOrd="0" parTransId="{1E225BEA-2BF6-412E-ACB6-E5F890F224D9}" sibTransId="{8C66B2E9-FCBE-40BD-9BD8-732BD3C67196}"/>
    <dgm:cxn modelId="{A4B47488-0F98-4322-9A68-23ED27BB2D2B}" srcId="{A2931754-B133-4E02-AC1A-06A47A90352A}" destId="{F863CAFD-9C52-4F68-BBA8-7CD6D94D4322}" srcOrd="0" destOrd="0" parTransId="{521CF319-D585-4684-96EE-95546993B2E3}" sibTransId="{8C044964-21A8-41B8-95C3-3365CAA9417B}"/>
    <dgm:cxn modelId="{D828238F-079B-44CE-9105-F74545C25459}" type="presOf" srcId="{EB61EC41-AD58-41AE-BA3F-CA61E43D9DC7}" destId="{8B5E0EA0-D2A6-43DC-9DCA-9B2A7317D246}" srcOrd="0" destOrd="0" presId="urn:microsoft.com/office/officeart/2016/7/layout/VerticalHollowActionList"/>
    <dgm:cxn modelId="{BC31DB8F-02A5-4FD6-B330-3E29D71FF4BD}" type="presOf" srcId="{49E2102A-AA65-4BCF-9591-2FA6C886264C}" destId="{32A3FDDB-F4E4-4089-B5E9-B40A5C320567}" srcOrd="0" destOrd="0" presId="urn:microsoft.com/office/officeart/2016/7/layout/VerticalHollowActionList"/>
    <dgm:cxn modelId="{1329B89F-414F-4FCD-B34D-AE044702480D}" srcId="{5FB50FB6-50D8-49D6-9733-685E12000B44}" destId="{C101CCEC-B69E-47BA-9100-1AD7447DCC45}" srcOrd="0" destOrd="0" parTransId="{64B64958-C16D-492D-9409-BD93A669A5AD}" sibTransId="{4185F2D3-9613-4EF7-832B-C1D454EE881B}"/>
    <dgm:cxn modelId="{172540A2-7933-4E8A-9BE8-7D5156441CBF}" type="presOf" srcId="{BC788D11-F378-4066-94C1-B7AF5D25EDA6}" destId="{41DBA20C-B187-48DD-82BE-E8A44C04DF57}" srcOrd="0" destOrd="0" presId="urn:microsoft.com/office/officeart/2016/7/layout/VerticalHollowActionList"/>
    <dgm:cxn modelId="{143A5BA3-CF5A-4E67-8160-0F76C25E22D6}" srcId="{DD7C8F7E-619A-40C2-80AD-37A782B7BA16}" destId="{03F21B5E-9DDB-4FF1-BBC4-845D16C59B7F}" srcOrd="0" destOrd="0" parTransId="{27213A55-4043-4F59-AD8E-6CEAA6A825AA}" sibTransId="{D21EE030-EB14-4F94-A5FA-88A3011994D9}"/>
    <dgm:cxn modelId="{B78651AE-B34B-401F-8406-1647E67917F1}" type="presOf" srcId="{DD7C8F7E-619A-40C2-80AD-37A782B7BA16}" destId="{0DAFFD6D-254F-4656-AC5D-A5F1D3ED1197}" srcOrd="0" destOrd="0" presId="urn:microsoft.com/office/officeart/2016/7/layout/VerticalHollowActionList"/>
    <dgm:cxn modelId="{F50DE5B3-8121-4BC2-96EE-CD35C6E82C2F}" type="presOf" srcId="{F863CAFD-9C52-4F68-BBA8-7CD6D94D4322}" destId="{59279E81-F989-4178-A9F7-C3A60761919D}" srcOrd="0" destOrd="0" presId="urn:microsoft.com/office/officeart/2016/7/layout/VerticalHollowActionList"/>
    <dgm:cxn modelId="{9046C6B6-68FC-4852-9D7F-1936C796F12A}" type="presOf" srcId="{A51D3C4C-F396-468C-BDB6-F2AC27A4F824}" destId="{C83F9FEB-80DD-4A58-81CE-C2789448C57B}" srcOrd="0" destOrd="0" presId="urn:microsoft.com/office/officeart/2016/7/layout/VerticalHollowActionList"/>
    <dgm:cxn modelId="{64A667BE-BEDE-4AFC-9A1B-671CB57402BC}" type="presOf" srcId="{C2414E9F-5D50-48DA-AD35-BBDEF9325C6B}" destId="{95A3DDB0-4946-4B52-826A-53F0152141FB}" srcOrd="0" destOrd="0" presId="urn:microsoft.com/office/officeart/2016/7/layout/VerticalHollowActionList"/>
    <dgm:cxn modelId="{972786CA-A2D7-492A-AB54-C037F2DF527E}" srcId="{49E2102A-AA65-4BCF-9591-2FA6C886264C}" destId="{DD7C8F7E-619A-40C2-80AD-37A782B7BA16}" srcOrd="3" destOrd="0" parTransId="{F092391A-7D24-4B70-9721-68791C799B9F}" sibTransId="{46E8B7D5-E1FC-4A77-BB2C-A4EC39958068}"/>
    <dgm:cxn modelId="{5D2CD6EE-E30F-4453-8CAE-EA4621EA6C2F}" srcId="{49E2102A-AA65-4BCF-9591-2FA6C886264C}" destId="{5FB50FB6-50D8-49D6-9733-685E12000B44}" srcOrd="2" destOrd="0" parTransId="{727A9037-B91A-4028-8054-60B23B4CF8EC}" sibTransId="{69E281EE-F2F1-480A-93AD-021D40FA88D4}"/>
    <dgm:cxn modelId="{89CBD6F0-DADB-4705-AA59-D57389799AB1}" srcId="{49E2102A-AA65-4BCF-9591-2FA6C886264C}" destId="{4FBA3874-1A08-4CB8-BDC8-2C706D32CD82}" srcOrd="1" destOrd="0" parTransId="{9628235A-BAD9-46A3-8253-D72ADDDFC242}" sibTransId="{317ABE3A-9189-48BA-AFF9-9153BC71978C}"/>
    <dgm:cxn modelId="{4F90D7FE-7E4D-43D1-B23F-DFC76B2FFC8B}" type="presOf" srcId="{394B0854-DA4C-4FD7-8341-861619F5C8FC}" destId="{9B50297A-14ED-4C95-BC89-53C41348380F}" srcOrd="0" destOrd="0" presId="urn:microsoft.com/office/officeart/2016/7/layout/VerticalHollowActionList"/>
    <dgm:cxn modelId="{EDBA6BFF-286E-4C45-B674-934F72C81C25}" srcId="{394B0854-DA4C-4FD7-8341-861619F5C8FC}" destId="{EB61EC41-AD58-41AE-BA3F-CA61E43D9DC7}" srcOrd="0" destOrd="0" parTransId="{4AD89E03-D67B-4E74-8A8B-575D005BD893}" sibTransId="{35884A52-1C65-470B-8D0E-575377FABEC6}"/>
    <dgm:cxn modelId="{C55EA2E9-101A-4296-BBA8-BFE6265B1BA0}" type="presParOf" srcId="{32A3FDDB-F4E4-4089-B5E9-B40A5C320567}" destId="{49B8D3BA-CAEB-4CDB-9BE2-E1EC9497BF8E}" srcOrd="0" destOrd="0" presId="urn:microsoft.com/office/officeart/2016/7/layout/VerticalHollowActionList"/>
    <dgm:cxn modelId="{F538DD95-4C18-4F9C-8B58-62E4ADEA723F}" type="presParOf" srcId="{49B8D3BA-CAEB-4CDB-9BE2-E1EC9497BF8E}" destId="{41DBA20C-B187-48DD-82BE-E8A44C04DF57}" srcOrd="0" destOrd="0" presId="urn:microsoft.com/office/officeart/2016/7/layout/VerticalHollowActionList"/>
    <dgm:cxn modelId="{941C062D-033F-465B-84D2-3A8491E93E99}" type="presParOf" srcId="{49B8D3BA-CAEB-4CDB-9BE2-E1EC9497BF8E}" destId="{C83F9FEB-80DD-4A58-81CE-C2789448C57B}" srcOrd="1" destOrd="0" presId="urn:microsoft.com/office/officeart/2016/7/layout/VerticalHollowActionList"/>
    <dgm:cxn modelId="{C2BF453C-172B-44BD-88A7-E9A1EE3EA0F4}" type="presParOf" srcId="{32A3FDDB-F4E4-4089-B5E9-B40A5C320567}" destId="{E20FA265-0950-4F7B-B1E9-800B4E5940B3}" srcOrd="1" destOrd="0" presId="urn:microsoft.com/office/officeart/2016/7/layout/VerticalHollowActionList"/>
    <dgm:cxn modelId="{CE8F2321-AE02-4EB6-9FFD-DC1AC22F2E54}" type="presParOf" srcId="{32A3FDDB-F4E4-4089-B5E9-B40A5C320567}" destId="{3F9C74F2-2490-4E98-8A74-5853D9108D4B}" srcOrd="2" destOrd="0" presId="urn:microsoft.com/office/officeart/2016/7/layout/VerticalHollowActionList"/>
    <dgm:cxn modelId="{ED62C0CB-BA06-41C8-88EA-AEE8EC09D572}" type="presParOf" srcId="{3F9C74F2-2490-4E98-8A74-5853D9108D4B}" destId="{A4F5B878-2A33-4014-BA0F-A9217F87CD6D}" srcOrd="0" destOrd="0" presId="urn:microsoft.com/office/officeart/2016/7/layout/VerticalHollowActionList"/>
    <dgm:cxn modelId="{2B59462B-518A-49A8-9CA7-9DC204BA4D8A}" type="presParOf" srcId="{3F9C74F2-2490-4E98-8A74-5853D9108D4B}" destId="{95A3DDB0-4946-4B52-826A-53F0152141FB}" srcOrd="1" destOrd="0" presId="urn:microsoft.com/office/officeart/2016/7/layout/VerticalHollowActionList"/>
    <dgm:cxn modelId="{D65979DB-5E38-4F69-B5F9-3EFED40D8DED}" type="presParOf" srcId="{32A3FDDB-F4E4-4089-B5E9-B40A5C320567}" destId="{3AA365D5-7CC2-4DB9-A6CE-FB1A2ABA9914}" srcOrd="3" destOrd="0" presId="urn:microsoft.com/office/officeart/2016/7/layout/VerticalHollowActionList"/>
    <dgm:cxn modelId="{A1819F58-8473-4A3C-9846-09E4E7075049}" type="presParOf" srcId="{32A3FDDB-F4E4-4089-B5E9-B40A5C320567}" destId="{2BC0E56A-4555-4436-9CD4-CD4290744F56}" srcOrd="4" destOrd="0" presId="urn:microsoft.com/office/officeart/2016/7/layout/VerticalHollowActionList"/>
    <dgm:cxn modelId="{3109BDA3-027A-43F8-9A83-510D0000A3B9}" type="presParOf" srcId="{2BC0E56A-4555-4436-9CD4-CD4290744F56}" destId="{39DB0662-8E7F-4175-9E7E-5C6EF45F5D7A}" srcOrd="0" destOrd="0" presId="urn:microsoft.com/office/officeart/2016/7/layout/VerticalHollowActionList"/>
    <dgm:cxn modelId="{28364D43-65D3-4D73-939C-5088C443337A}" type="presParOf" srcId="{2BC0E56A-4555-4436-9CD4-CD4290744F56}" destId="{1FA99225-A283-4047-82ED-0B879FBED07A}" srcOrd="1" destOrd="0" presId="urn:microsoft.com/office/officeart/2016/7/layout/VerticalHollowActionList"/>
    <dgm:cxn modelId="{29C74D05-F9AA-418C-9B3C-8ECBE4E78CAD}" type="presParOf" srcId="{32A3FDDB-F4E4-4089-B5E9-B40A5C320567}" destId="{4AEE56F1-AA2E-47D0-A061-5A517EAF4AA5}" srcOrd="5" destOrd="0" presId="urn:microsoft.com/office/officeart/2016/7/layout/VerticalHollowActionList"/>
    <dgm:cxn modelId="{DA8FDE93-A1DE-4013-BD58-FF26D81295B5}" type="presParOf" srcId="{32A3FDDB-F4E4-4089-B5E9-B40A5C320567}" destId="{21A45B89-988C-4C18-8E75-71C01A87716E}" srcOrd="6" destOrd="0" presId="urn:microsoft.com/office/officeart/2016/7/layout/VerticalHollowActionList"/>
    <dgm:cxn modelId="{195B741D-EAC7-4E1D-B4AB-D669C47C2176}" type="presParOf" srcId="{21A45B89-988C-4C18-8E75-71C01A87716E}" destId="{0DAFFD6D-254F-4656-AC5D-A5F1D3ED1197}" srcOrd="0" destOrd="0" presId="urn:microsoft.com/office/officeart/2016/7/layout/VerticalHollowActionList"/>
    <dgm:cxn modelId="{66FB36E4-7115-455F-B80E-BA7B48D72DA7}" type="presParOf" srcId="{21A45B89-988C-4C18-8E75-71C01A87716E}" destId="{536197E5-B0E2-402F-88A0-A27AFD3C19AD}" srcOrd="1" destOrd="0" presId="urn:microsoft.com/office/officeart/2016/7/layout/VerticalHollowActionList"/>
    <dgm:cxn modelId="{1533AA60-1887-4E28-AD52-FCEC1B92528C}" type="presParOf" srcId="{32A3FDDB-F4E4-4089-B5E9-B40A5C320567}" destId="{2D1507D6-75DD-403E-A0FC-36DAA74DD4A7}" srcOrd="7" destOrd="0" presId="urn:microsoft.com/office/officeart/2016/7/layout/VerticalHollowActionList"/>
    <dgm:cxn modelId="{53394125-7821-4236-B4FC-9AAF754E8C6B}" type="presParOf" srcId="{32A3FDDB-F4E4-4089-B5E9-B40A5C320567}" destId="{EFDF627E-A091-43F8-AF9D-21DFDD428FD0}" srcOrd="8" destOrd="0" presId="urn:microsoft.com/office/officeart/2016/7/layout/VerticalHollowActionList"/>
    <dgm:cxn modelId="{CA7ABE9B-48C0-437A-8F4F-7AED9401590F}" type="presParOf" srcId="{EFDF627E-A091-43F8-AF9D-21DFDD428FD0}" destId="{9B50297A-14ED-4C95-BC89-53C41348380F}" srcOrd="0" destOrd="0" presId="urn:microsoft.com/office/officeart/2016/7/layout/VerticalHollowActionList"/>
    <dgm:cxn modelId="{F1B5C5CC-B5B1-4D36-B5DB-DCCCB6959F0F}" type="presParOf" srcId="{EFDF627E-A091-43F8-AF9D-21DFDD428FD0}" destId="{8B5E0EA0-D2A6-43DC-9DCA-9B2A7317D246}" srcOrd="1" destOrd="0" presId="urn:microsoft.com/office/officeart/2016/7/layout/VerticalHollowActionList"/>
    <dgm:cxn modelId="{8B8BB95F-EC3C-41F0-AA4F-F3B14E55404A}" type="presParOf" srcId="{32A3FDDB-F4E4-4089-B5E9-B40A5C320567}" destId="{A86836E0-DA34-40BC-A57D-16F467C89F89}" srcOrd="9" destOrd="0" presId="urn:microsoft.com/office/officeart/2016/7/layout/VerticalHollowActionList"/>
    <dgm:cxn modelId="{8E6AABFB-7BF8-4194-A17A-202CAD0B74B2}" type="presParOf" srcId="{32A3FDDB-F4E4-4089-B5E9-B40A5C320567}" destId="{8E9F22DB-B5ED-4719-B91D-FCFDA144D97C}" srcOrd="10" destOrd="0" presId="urn:microsoft.com/office/officeart/2016/7/layout/VerticalHollowActionList"/>
    <dgm:cxn modelId="{50A76061-D591-4552-88BF-AF87AFB54575}" type="presParOf" srcId="{8E9F22DB-B5ED-4719-B91D-FCFDA144D97C}" destId="{AE70C700-E0D6-4501-B7D4-8BAE1C0A4B29}" srcOrd="0" destOrd="0" presId="urn:microsoft.com/office/officeart/2016/7/layout/VerticalHollowActionList"/>
    <dgm:cxn modelId="{9732D137-0D1D-4B1A-95EB-E3E8FA77F215}" type="presParOf" srcId="{8E9F22DB-B5ED-4719-B91D-FCFDA144D97C}" destId="{59279E81-F989-4178-A9F7-C3A60761919D}"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1974D8-B360-484A-9D8B-84ADBC1C5BE8}" type="doc">
      <dgm:prSet loTypeId="urn:microsoft.com/office/officeart/2005/8/layout/matrix3" loCatId="matrix" qsTypeId="urn:microsoft.com/office/officeart/2005/8/quickstyle/simple1" qsCatId="simple" csTypeId="urn:microsoft.com/office/officeart/2005/8/colors/colorful1" csCatId="colorful"/>
      <dgm:spPr/>
      <dgm:t>
        <a:bodyPr/>
        <a:lstStyle/>
        <a:p>
          <a:endParaRPr lang="en-US"/>
        </a:p>
      </dgm:t>
    </dgm:pt>
    <dgm:pt modelId="{5F9FC8E9-1651-4825-92DC-EA1A3417E7D0}">
      <dgm:prSet/>
      <dgm:spPr/>
      <dgm:t>
        <a:bodyPr/>
        <a:lstStyle/>
        <a:p>
          <a:r>
            <a:rPr lang="en-US" dirty="0"/>
            <a:t>SMM numerator = delivery admissions with any SMM</a:t>
          </a:r>
        </a:p>
      </dgm:t>
    </dgm:pt>
    <dgm:pt modelId="{614D88A5-2AAA-4BA7-BDE4-74A7CBA2589B}" type="parTrans" cxnId="{0367604B-5269-4AE6-B7F8-9B32B90A881F}">
      <dgm:prSet/>
      <dgm:spPr/>
      <dgm:t>
        <a:bodyPr/>
        <a:lstStyle/>
        <a:p>
          <a:endParaRPr lang="en-US"/>
        </a:p>
      </dgm:t>
    </dgm:pt>
    <dgm:pt modelId="{06B33D7C-7DD7-440B-B331-BC26AA8EEC0C}" type="sibTrans" cxnId="{0367604B-5269-4AE6-B7F8-9B32B90A881F}">
      <dgm:prSet/>
      <dgm:spPr/>
      <dgm:t>
        <a:bodyPr/>
        <a:lstStyle/>
        <a:p>
          <a:endParaRPr lang="en-US"/>
        </a:p>
      </dgm:t>
    </dgm:pt>
    <dgm:pt modelId="{252ADC8F-0FB5-4C8D-8C6A-1BA56FE199E0}">
      <dgm:prSet/>
      <dgm:spPr/>
      <dgm:t>
        <a:bodyPr/>
        <a:lstStyle/>
        <a:p>
          <a:r>
            <a:rPr lang="en-US" dirty="0"/>
            <a:t>SMM denominator =  delivery admissions</a:t>
          </a:r>
        </a:p>
      </dgm:t>
    </dgm:pt>
    <dgm:pt modelId="{EAD857E1-A844-48BB-9DAC-71186F6DFBCA}" type="parTrans" cxnId="{0F2D0E56-471A-4993-BEEF-07696D3F34AF}">
      <dgm:prSet/>
      <dgm:spPr/>
      <dgm:t>
        <a:bodyPr/>
        <a:lstStyle/>
        <a:p>
          <a:endParaRPr lang="en-US"/>
        </a:p>
      </dgm:t>
    </dgm:pt>
    <dgm:pt modelId="{CBE460FB-7DCF-4A75-BEA1-02A8273222A9}" type="sibTrans" cxnId="{0F2D0E56-471A-4993-BEEF-07696D3F34AF}">
      <dgm:prSet/>
      <dgm:spPr/>
      <dgm:t>
        <a:bodyPr/>
        <a:lstStyle/>
        <a:p>
          <a:endParaRPr lang="en-US"/>
        </a:p>
      </dgm:t>
    </dgm:pt>
    <dgm:pt modelId="{CCABE68E-F11C-470C-BC57-78BA1AB2FD3E}">
      <dgm:prSet/>
      <dgm:spPr/>
      <dgm:t>
        <a:bodyPr/>
        <a:lstStyle/>
        <a:p>
          <a:r>
            <a:rPr lang="en-US" dirty="0"/>
            <a:t>SMM-hemorrhage numerator = delivery admissions with any SMM</a:t>
          </a:r>
        </a:p>
      </dgm:t>
    </dgm:pt>
    <dgm:pt modelId="{4C8B4602-928A-402A-B32D-7D5CEA23B1F3}" type="parTrans" cxnId="{9C94ECB6-D250-4C5F-B814-A0610CD1FCF7}">
      <dgm:prSet/>
      <dgm:spPr/>
      <dgm:t>
        <a:bodyPr/>
        <a:lstStyle/>
        <a:p>
          <a:endParaRPr lang="en-US"/>
        </a:p>
      </dgm:t>
    </dgm:pt>
    <dgm:pt modelId="{76497C71-79BD-4564-8895-4ADDC5A16F8D}" type="sibTrans" cxnId="{9C94ECB6-D250-4C5F-B814-A0610CD1FCF7}">
      <dgm:prSet/>
      <dgm:spPr/>
      <dgm:t>
        <a:bodyPr/>
        <a:lstStyle/>
        <a:p>
          <a:endParaRPr lang="en-US"/>
        </a:p>
      </dgm:t>
    </dgm:pt>
    <dgm:pt modelId="{9EA0469A-099A-4CD8-8F16-ED2D15BBD7FE}">
      <dgm:prSet/>
      <dgm:spPr/>
      <dgm:t>
        <a:bodyPr/>
        <a:lstStyle/>
        <a:p>
          <a:r>
            <a:rPr lang="en-US" dirty="0"/>
            <a:t>SMM-hemorrhage denominator =  delivery admissions with a </a:t>
          </a:r>
          <a:r>
            <a:rPr lang="en-US" i="1" dirty="0"/>
            <a:t>hemorrhage diagnosis</a:t>
          </a:r>
        </a:p>
      </dgm:t>
    </dgm:pt>
    <dgm:pt modelId="{D336F91C-7CA5-48A3-A159-A883275C1119}" type="parTrans" cxnId="{DCC7C087-57AE-447C-B9B5-499CD1F1201A}">
      <dgm:prSet/>
      <dgm:spPr/>
      <dgm:t>
        <a:bodyPr/>
        <a:lstStyle/>
        <a:p>
          <a:endParaRPr lang="en-US"/>
        </a:p>
      </dgm:t>
    </dgm:pt>
    <dgm:pt modelId="{8524049A-66E7-4D16-B55F-13ADB7C5B93E}" type="sibTrans" cxnId="{DCC7C087-57AE-447C-B9B5-499CD1F1201A}">
      <dgm:prSet/>
      <dgm:spPr/>
      <dgm:t>
        <a:bodyPr/>
        <a:lstStyle/>
        <a:p>
          <a:endParaRPr lang="en-US"/>
        </a:p>
      </dgm:t>
    </dgm:pt>
    <dgm:pt modelId="{4C519920-D0FD-40DE-8C88-6B42382B8138}" type="pres">
      <dgm:prSet presAssocID="{691974D8-B360-484A-9D8B-84ADBC1C5BE8}" presName="matrix" presStyleCnt="0">
        <dgm:presLayoutVars>
          <dgm:chMax val="1"/>
          <dgm:dir/>
          <dgm:resizeHandles val="exact"/>
        </dgm:presLayoutVars>
      </dgm:prSet>
      <dgm:spPr/>
    </dgm:pt>
    <dgm:pt modelId="{03C4D63E-BF3F-4FDB-9EED-3B8B59E4F093}" type="pres">
      <dgm:prSet presAssocID="{691974D8-B360-484A-9D8B-84ADBC1C5BE8}" presName="diamond" presStyleLbl="bgShp" presStyleIdx="0" presStyleCnt="1"/>
      <dgm:spPr/>
    </dgm:pt>
    <dgm:pt modelId="{8E6C1718-07F3-4892-BA52-58ACFF15208D}" type="pres">
      <dgm:prSet presAssocID="{691974D8-B360-484A-9D8B-84ADBC1C5BE8}" presName="quad1" presStyleLbl="node1" presStyleIdx="0" presStyleCnt="4">
        <dgm:presLayoutVars>
          <dgm:chMax val="0"/>
          <dgm:chPref val="0"/>
          <dgm:bulletEnabled val="1"/>
        </dgm:presLayoutVars>
      </dgm:prSet>
      <dgm:spPr/>
    </dgm:pt>
    <dgm:pt modelId="{E79144F9-10BB-4618-A389-FFCF7139DB09}" type="pres">
      <dgm:prSet presAssocID="{691974D8-B360-484A-9D8B-84ADBC1C5BE8}" presName="quad2" presStyleLbl="node1" presStyleIdx="1" presStyleCnt="4">
        <dgm:presLayoutVars>
          <dgm:chMax val="0"/>
          <dgm:chPref val="0"/>
          <dgm:bulletEnabled val="1"/>
        </dgm:presLayoutVars>
      </dgm:prSet>
      <dgm:spPr/>
    </dgm:pt>
    <dgm:pt modelId="{908B36C4-83F0-4580-9869-BE59E0A72F91}" type="pres">
      <dgm:prSet presAssocID="{691974D8-B360-484A-9D8B-84ADBC1C5BE8}" presName="quad3" presStyleLbl="node1" presStyleIdx="2" presStyleCnt="4">
        <dgm:presLayoutVars>
          <dgm:chMax val="0"/>
          <dgm:chPref val="0"/>
          <dgm:bulletEnabled val="1"/>
        </dgm:presLayoutVars>
      </dgm:prSet>
      <dgm:spPr/>
    </dgm:pt>
    <dgm:pt modelId="{5593A382-C9E7-49C7-8A1C-A0170DE2681E}" type="pres">
      <dgm:prSet presAssocID="{691974D8-B360-484A-9D8B-84ADBC1C5BE8}" presName="quad4" presStyleLbl="node1" presStyleIdx="3" presStyleCnt="4">
        <dgm:presLayoutVars>
          <dgm:chMax val="0"/>
          <dgm:chPref val="0"/>
          <dgm:bulletEnabled val="1"/>
        </dgm:presLayoutVars>
      </dgm:prSet>
      <dgm:spPr/>
    </dgm:pt>
  </dgm:ptLst>
  <dgm:cxnLst>
    <dgm:cxn modelId="{A4555D34-B204-4DA0-A6D6-778A22D5BE87}" type="presOf" srcId="{CCABE68E-F11C-470C-BC57-78BA1AB2FD3E}" destId="{908B36C4-83F0-4580-9869-BE59E0A72F91}" srcOrd="0" destOrd="0" presId="urn:microsoft.com/office/officeart/2005/8/layout/matrix3"/>
    <dgm:cxn modelId="{4732CE5F-03E1-4E96-B45C-F999A23DEE3D}" type="presOf" srcId="{691974D8-B360-484A-9D8B-84ADBC1C5BE8}" destId="{4C519920-D0FD-40DE-8C88-6B42382B8138}" srcOrd="0" destOrd="0" presId="urn:microsoft.com/office/officeart/2005/8/layout/matrix3"/>
    <dgm:cxn modelId="{0367604B-5269-4AE6-B7F8-9B32B90A881F}" srcId="{691974D8-B360-484A-9D8B-84ADBC1C5BE8}" destId="{5F9FC8E9-1651-4825-92DC-EA1A3417E7D0}" srcOrd="0" destOrd="0" parTransId="{614D88A5-2AAA-4BA7-BDE4-74A7CBA2589B}" sibTransId="{06B33D7C-7DD7-440B-B331-BC26AA8EEC0C}"/>
    <dgm:cxn modelId="{0F2D0E56-471A-4993-BEEF-07696D3F34AF}" srcId="{691974D8-B360-484A-9D8B-84ADBC1C5BE8}" destId="{252ADC8F-0FB5-4C8D-8C6A-1BA56FE199E0}" srcOrd="1" destOrd="0" parTransId="{EAD857E1-A844-48BB-9DAC-71186F6DFBCA}" sibTransId="{CBE460FB-7DCF-4A75-BEA1-02A8273222A9}"/>
    <dgm:cxn modelId="{DCC7C087-57AE-447C-B9B5-499CD1F1201A}" srcId="{691974D8-B360-484A-9D8B-84ADBC1C5BE8}" destId="{9EA0469A-099A-4CD8-8F16-ED2D15BBD7FE}" srcOrd="3" destOrd="0" parTransId="{D336F91C-7CA5-48A3-A159-A883275C1119}" sibTransId="{8524049A-66E7-4D16-B55F-13ADB7C5B93E}"/>
    <dgm:cxn modelId="{79A1EEAB-7C3D-4AAF-A565-D19BC473871E}" type="presOf" srcId="{5F9FC8E9-1651-4825-92DC-EA1A3417E7D0}" destId="{8E6C1718-07F3-4892-BA52-58ACFF15208D}" srcOrd="0" destOrd="0" presId="urn:microsoft.com/office/officeart/2005/8/layout/matrix3"/>
    <dgm:cxn modelId="{9C94ECB6-D250-4C5F-B814-A0610CD1FCF7}" srcId="{691974D8-B360-484A-9D8B-84ADBC1C5BE8}" destId="{CCABE68E-F11C-470C-BC57-78BA1AB2FD3E}" srcOrd="2" destOrd="0" parTransId="{4C8B4602-928A-402A-B32D-7D5CEA23B1F3}" sibTransId="{76497C71-79BD-4564-8895-4ADDC5A16F8D}"/>
    <dgm:cxn modelId="{6CCC92D9-A158-471E-9914-0E38CE013D17}" type="presOf" srcId="{252ADC8F-0FB5-4C8D-8C6A-1BA56FE199E0}" destId="{E79144F9-10BB-4618-A389-FFCF7139DB09}" srcOrd="0" destOrd="0" presId="urn:microsoft.com/office/officeart/2005/8/layout/matrix3"/>
    <dgm:cxn modelId="{DDD2FEF6-C438-4927-BC33-E1F6ABBC12BB}" type="presOf" srcId="{9EA0469A-099A-4CD8-8F16-ED2D15BBD7FE}" destId="{5593A382-C9E7-49C7-8A1C-A0170DE2681E}" srcOrd="0" destOrd="0" presId="urn:microsoft.com/office/officeart/2005/8/layout/matrix3"/>
    <dgm:cxn modelId="{3D111493-64B0-4A33-9CAC-70D51650A982}" type="presParOf" srcId="{4C519920-D0FD-40DE-8C88-6B42382B8138}" destId="{03C4D63E-BF3F-4FDB-9EED-3B8B59E4F093}" srcOrd="0" destOrd="0" presId="urn:microsoft.com/office/officeart/2005/8/layout/matrix3"/>
    <dgm:cxn modelId="{504FF520-8665-4B9B-B84C-ACB2FB5064CF}" type="presParOf" srcId="{4C519920-D0FD-40DE-8C88-6B42382B8138}" destId="{8E6C1718-07F3-4892-BA52-58ACFF15208D}" srcOrd="1" destOrd="0" presId="urn:microsoft.com/office/officeart/2005/8/layout/matrix3"/>
    <dgm:cxn modelId="{E656D119-DDA5-4FF2-8213-31207288B0C5}" type="presParOf" srcId="{4C519920-D0FD-40DE-8C88-6B42382B8138}" destId="{E79144F9-10BB-4618-A389-FFCF7139DB09}" srcOrd="2" destOrd="0" presId="urn:microsoft.com/office/officeart/2005/8/layout/matrix3"/>
    <dgm:cxn modelId="{3BAE739B-B27F-4F56-BD90-8241393269D7}" type="presParOf" srcId="{4C519920-D0FD-40DE-8C88-6B42382B8138}" destId="{908B36C4-83F0-4580-9869-BE59E0A72F91}" srcOrd="3" destOrd="0" presId="urn:microsoft.com/office/officeart/2005/8/layout/matrix3"/>
    <dgm:cxn modelId="{B682133D-7CC8-4D9E-9803-CCECEEB7B01F}" type="presParOf" srcId="{4C519920-D0FD-40DE-8C88-6B42382B8138}" destId="{5593A382-C9E7-49C7-8A1C-A0170DE2681E}"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3A49A9-433A-41B2-B82A-D05726BAFA8D}"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817F251C-F1ED-435F-BEF1-762D5EB396D4}">
      <dgm:prSet/>
      <dgm:spPr/>
      <dgm:t>
        <a:bodyPr/>
        <a:lstStyle/>
        <a:p>
          <a:r>
            <a:rPr lang="en-US" b="0" i="0" baseline="0" dirty="0"/>
            <a:t>Does our organization have a unified framework for consistently collecting data on demographics, language preference and ways information is received to improve the quality of care for all patients? </a:t>
          </a:r>
          <a:endParaRPr lang="en-US" dirty="0"/>
        </a:p>
      </dgm:t>
    </dgm:pt>
    <dgm:pt modelId="{F0C84799-B674-4F4C-A4C4-B5390F7DB388}" type="parTrans" cxnId="{54DFD365-280B-4EAC-A17E-35D5ECA356D7}">
      <dgm:prSet/>
      <dgm:spPr/>
      <dgm:t>
        <a:bodyPr/>
        <a:lstStyle/>
        <a:p>
          <a:endParaRPr lang="en-US"/>
        </a:p>
      </dgm:t>
    </dgm:pt>
    <dgm:pt modelId="{E8E282C4-72BE-4839-AFAA-4A6C22859044}" type="sibTrans" cxnId="{54DFD365-280B-4EAC-A17E-35D5ECA356D7}">
      <dgm:prSet/>
      <dgm:spPr/>
      <dgm:t>
        <a:bodyPr/>
        <a:lstStyle/>
        <a:p>
          <a:endParaRPr lang="en-US"/>
        </a:p>
      </dgm:t>
    </dgm:pt>
    <dgm:pt modelId="{27B815C1-13AA-4025-A2C0-636B0C8E5591}">
      <dgm:prSet/>
      <dgm:spPr/>
      <dgm:t>
        <a:bodyPr/>
        <a:lstStyle/>
        <a:p>
          <a:r>
            <a:rPr lang="en-US" b="0" i="0" baseline="0" dirty="0"/>
            <a:t>Has our organization assembled a working group to focus on REaL data and health care disparities? If so, is diversity reflected among the members of the working group? (This might include age, race/ethnicity, language, work unit, gender identity, etc.) </a:t>
          </a:r>
          <a:endParaRPr lang="en-US" dirty="0"/>
        </a:p>
      </dgm:t>
    </dgm:pt>
    <dgm:pt modelId="{208E898A-F244-4F6C-B6F8-557D9D3F9F17}" type="parTrans" cxnId="{D68AF8A5-528B-4103-9A3A-69964EC0EFAB}">
      <dgm:prSet/>
      <dgm:spPr/>
      <dgm:t>
        <a:bodyPr/>
        <a:lstStyle/>
        <a:p>
          <a:endParaRPr lang="en-US"/>
        </a:p>
      </dgm:t>
    </dgm:pt>
    <dgm:pt modelId="{7A8C680C-37DF-4327-9CDF-4C5271E68A77}" type="sibTrans" cxnId="{D68AF8A5-528B-4103-9A3A-69964EC0EFAB}">
      <dgm:prSet/>
      <dgm:spPr/>
      <dgm:t>
        <a:bodyPr/>
        <a:lstStyle/>
        <a:p>
          <a:endParaRPr lang="en-US"/>
        </a:p>
      </dgm:t>
    </dgm:pt>
    <dgm:pt modelId="{D2098FD5-8785-4AD0-94E4-8D6E66A92D72}">
      <dgm:prSet/>
      <dgm:spPr/>
      <dgm:t>
        <a:bodyPr/>
        <a:lstStyle/>
        <a:p>
          <a:r>
            <a:rPr lang="en-US" b="0" i="0" baseline="0" dirty="0"/>
            <a:t>What steps has our organization taken to standardize the data collection process? </a:t>
          </a:r>
          <a:endParaRPr lang="en-US" dirty="0"/>
        </a:p>
      </dgm:t>
    </dgm:pt>
    <dgm:pt modelId="{7AC7EC32-A7FB-42ED-B104-C6CF63C598D2}" type="parTrans" cxnId="{8AD53C82-99F2-4756-AB80-0C01BD50D584}">
      <dgm:prSet/>
      <dgm:spPr/>
      <dgm:t>
        <a:bodyPr/>
        <a:lstStyle/>
        <a:p>
          <a:endParaRPr lang="en-US"/>
        </a:p>
      </dgm:t>
    </dgm:pt>
    <dgm:pt modelId="{ACC666AE-DC6E-4532-9389-9D25AD46C395}" type="sibTrans" cxnId="{8AD53C82-99F2-4756-AB80-0C01BD50D584}">
      <dgm:prSet/>
      <dgm:spPr/>
      <dgm:t>
        <a:bodyPr/>
        <a:lstStyle/>
        <a:p>
          <a:endParaRPr lang="en-US"/>
        </a:p>
      </dgm:t>
    </dgm:pt>
    <dgm:pt modelId="{ED8ED7D9-FF3B-4152-AAA0-CED593B1DC8F}">
      <dgm:prSet/>
      <dgm:spPr/>
      <dgm:t>
        <a:bodyPr/>
        <a:lstStyle/>
        <a:p>
          <a:r>
            <a:rPr lang="en-US" b="0" i="0" baseline="0" dirty="0"/>
            <a:t>Do we offer information for patients regarding why and for what purpose REaL data will be used and collected? </a:t>
          </a:r>
          <a:endParaRPr lang="en-US" dirty="0"/>
        </a:p>
      </dgm:t>
    </dgm:pt>
    <dgm:pt modelId="{6C70B2B7-D6C4-40AB-9798-C799FF896AE5}" type="parTrans" cxnId="{FC4A1E10-EA40-4D64-A86D-CD12893FA51C}">
      <dgm:prSet/>
      <dgm:spPr/>
      <dgm:t>
        <a:bodyPr/>
        <a:lstStyle/>
        <a:p>
          <a:endParaRPr lang="en-US"/>
        </a:p>
      </dgm:t>
    </dgm:pt>
    <dgm:pt modelId="{E8EB86C9-8A3C-4684-B501-F31B9CC39490}" type="sibTrans" cxnId="{FC4A1E10-EA40-4D64-A86D-CD12893FA51C}">
      <dgm:prSet/>
      <dgm:spPr/>
      <dgm:t>
        <a:bodyPr/>
        <a:lstStyle/>
        <a:p>
          <a:endParaRPr lang="en-US"/>
        </a:p>
      </dgm:t>
    </dgm:pt>
    <dgm:pt modelId="{6A520FDC-9887-4552-B756-79ADEB2F311D}">
      <dgm:prSet/>
      <dgm:spPr/>
      <dgm:t>
        <a:bodyPr/>
        <a:lstStyle/>
        <a:p>
          <a:r>
            <a:rPr lang="en-US" b="0" i="0" baseline="0" dirty="0"/>
            <a:t>What protocols do we have in place for addressing concerns from patients who inquire about the collection of their demographic data? </a:t>
          </a:r>
          <a:endParaRPr lang="en-US" dirty="0"/>
        </a:p>
      </dgm:t>
    </dgm:pt>
    <dgm:pt modelId="{099839ED-4652-4807-8F90-E19D45092CB5}" type="parTrans" cxnId="{8B73C5A6-E19A-418F-A6C9-7F0D91E7C803}">
      <dgm:prSet/>
      <dgm:spPr/>
      <dgm:t>
        <a:bodyPr/>
        <a:lstStyle/>
        <a:p>
          <a:endParaRPr lang="en-US"/>
        </a:p>
      </dgm:t>
    </dgm:pt>
    <dgm:pt modelId="{FA4D0B93-7C03-444C-942D-4EA2D86134A3}" type="sibTrans" cxnId="{8B73C5A6-E19A-418F-A6C9-7F0D91E7C803}">
      <dgm:prSet/>
      <dgm:spPr/>
      <dgm:t>
        <a:bodyPr/>
        <a:lstStyle/>
        <a:p>
          <a:endParaRPr lang="en-US"/>
        </a:p>
      </dgm:t>
    </dgm:pt>
    <dgm:pt modelId="{CC45D742-C98C-4667-A0C1-AAF117136CB0}" type="pres">
      <dgm:prSet presAssocID="{913A49A9-433A-41B2-B82A-D05726BAFA8D}" presName="linear" presStyleCnt="0">
        <dgm:presLayoutVars>
          <dgm:animLvl val="lvl"/>
          <dgm:resizeHandles val="exact"/>
        </dgm:presLayoutVars>
      </dgm:prSet>
      <dgm:spPr/>
    </dgm:pt>
    <dgm:pt modelId="{60A57D8E-6EEB-4CE9-B1F7-FB5A14CA326D}" type="pres">
      <dgm:prSet presAssocID="{817F251C-F1ED-435F-BEF1-762D5EB396D4}" presName="parentText" presStyleLbl="node1" presStyleIdx="0" presStyleCnt="5">
        <dgm:presLayoutVars>
          <dgm:chMax val="0"/>
          <dgm:bulletEnabled val="1"/>
        </dgm:presLayoutVars>
      </dgm:prSet>
      <dgm:spPr/>
    </dgm:pt>
    <dgm:pt modelId="{8C9FFB91-1F9D-458E-B0BD-F80D690E3706}" type="pres">
      <dgm:prSet presAssocID="{E8E282C4-72BE-4839-AFAA-4A6C22859044}" presName="spacer" presStyleCnt="0"/>
      <dgm:spPr/>
    </dgm:pt>
    <dgm:pt modelId="{E787300E-EA09-449A-91CD-35CD2931F31A}" type="pres">
      <dgm:prSet presAssocID="{27B815C1-13AA-4025-A2C0-636B0C8E5591}" presName="parentText" presStyleLbl="node1" presStyleIdx="1" presStyleCnt="5">
        <dgm:presLayoutVars>
          <dgm:chMax val="0"/>
          <dgm:bulletEnabled val="1"/>
        </dgm:presLayoutVars>
      </dgm:prSet>
      <dgm:spPr/>
    </dgm:pt>
    <dgm:pt modelId="{6261C4DC-F85A-430D-AD63-55048ABE382D}" type="pres">
      <dgm:prSet presAssocID="{7A8C680C-37DF-4327-9CDF-4C5271E68A77}" presName="spacer" presStyleCnt="0"/>
      <dgm:spPr/>
    </dgm:pt>
    <dgm:pt modelId="{C70A8309-23EB-4F36-8CCD-26ECC560EDE1}" type="pres">
      <dgm:prSet presAssocID="{D2098FD5-8785-4AD0-94E4-8D6E66A92D72}" presName="parentText" presStyleLbl="node1" presStyleIdx="2" presStyleCnt="5">
        <dgm:presLayoutVars>
          <dgm:chMax val="0"/>
          <dgm:bulletEnabled val="1"/>
        </dgm:presLayoutVars>
      </dgm:prSet>
      <dgm:spPr/>
    </dgm:pt>
    <dgm:pt modelId="{DB500057-BBDC-46AE-A5FE-3E072DD215BD}" type="pres">
      <dgm:prSet presAssocID="{ACC666AE-DC6E-4532-9389-9D25AD46C395}" presName="spacer" presStyleCnt="0"/>
      <dgm:spPr/>
    </dgm:pt>
    <dgm:pt modelId="{4724FC01-AFFC-4E63-A19E-17083898DB9F}" type="pres">
      <dgm:prSet presAssocID="{ED8ED7D9-FF3B-4152-AAA0-CED593B1DC8F}" presName="parentText" presStyleLbl="node1" presStyleIdx="3" presStyleCnt="5">
        <dgm:presLayoutVars>
          <dgm:chMax val="0"/>
          <dgm:bulletEnabled val="1"/>
        </dgm:presLayoutVars>
      </dgm:prSet>
      <dgm:spPr/>
    </dgm:pt>
    <dgm:pt modelId="{D7096756-B5B2-499E-B2E2-39E339584C9E}" type="pres">
      <dgm:prSet presAssocID="{E8EB86C9-8A3C-4684-B501-F31B9CC39490}" presName="spacer" presStyleCnt="0"/>
      <dgm:spPr/>
    </dgm:pt>
    <dgm:pt modelId="{4D439808-317E-462B-813A-3F275B0D2DA1}" type="pres">
      <dgm:prSet presAssocID="{6A520FDC-9887-4552-B756-79ADEB2F311D}" presName="parentText" presStyleLbl="node1" presStyleIdx="4" presStyleCnt="5">
        <dgm:presLayoutVars>
          <dgm:chMax val="0"/>
          <dgm:bulletEnabled val="1"/>
        </dgm:presLayoutVars>
      </dgm:prSet>
      <dgm:spPr/>
    </dgm:pt>
  </dgm:ptLst>
  <dgm:cxnLst>
    <dgm:cxn modelId="{CD5BDC0B-21B2-4B90-BE51-4303E51083A8}" type="presOf" srcId="{913A49A9-433A-41B2-B82A-D05726BAFA8D}" destId="{CC45D742-C98C-4667-A0C1-AAF117136CB0}" srcOrd="0" destOrd="0" presId="urn:microsoft.com/office/officeart/2005/8/layout/vList2"/>
    <dgm:cxn modelId="{FC4A1E10-EA40-4D64-A86D-CD12893FA51C}" srcId="{913A49A9-433A-41B2-B82A-D05726BAFA8D}" destId="{ED8ED7D9-FF3B-4152-AAA0-CED593B1DC8F}" srcOrd="3" destOrd="0" parTransId="{6C70B2B7-D6C4-40AB-9798-C799FF896AE5}" sibTransId="{E8EB86C9-8A3C-4684-B501-F31B9CC39490}"/>
    <dgm:cxn modelId="{783BE216-97F8-43CA-B422-4F4D1FBCEF7C}" type="presOf" srcId="{D2098FD5-8785-4AD0-94E4-8D6E66A92D72}" destId="{C70A8309-23EB-4F36-8CCD-26ECC560EDE1}" srcOrd="0" destOrd="0" presId="urn:microsoft.com/office/officeart/2005/8/layout/vList2"/>
    <dgm:cxn modelId="{5217785D-DFDB-4C25-859C-A7D825EF2FE3}" type="presOf" srcId="{ED8ED7D9-FF3B-4152-AAA0-CED593B1DC8F}" destId="{4724FC01-AFFC-4E63-A19E-17083898DB9F}" srcOrd="0" destOrd="0" presId="urn:microsoft.com/office/officeart/2005/8/layout/vList2"/>
    <dgm:cxn modelId="{54DFD365-280B-4EAC-A17E-35D5ECA356D7}" srcId="{913A49A9-433A-41B2-B82A-D05726BAFA8D}" destId="{817F251C-F1ED-435F-BEF1-762D5EB396D4}" srcOrd="0" destOrd="0" parTransId="{F0C84799-B674-4F4C-A4C4-B5390F7DB388}" sibTransId="{E8E282C4-72BE-4839-AFAA-4A6C22859044}"/>
    <dgm:cxn modelId="{3121484B-5679-4B3E-8F73-AEF349F169B1}" type="presOf" srcId="{817F251C-F1ED-435F-BEF1-762D5EB396D4}" destId="{60A57D8E-6EEB-4CE9-B1F7-FB5A14CA326D}" srcOrd="0" destOrd="0" presId="urn:microsoft.com/office/officeart/2005/8/layout/vList2"/>
    <dgm:cxn modelId="{4FEDB45A-3ABE-42A7-B0A9-208D513D9814}" type="presOf" srcId="{27B815C1-13AA-4025-A2C0-636B0C8E5591}" destId="{E787300E-EA09-449A-91CD-35CD2931F31A}" srcOrd="0" destOrd="0" presId="urn:microsoft.com/office/officeart/2005/8/layout/vList2"/>
    <dgm:cxn modelId="{8AD53C82-99F2-4756-AB80-0C01BD50D584}" srcId="{913A49A9-433A-41B2-B82A-D05726BAFA8D}" destId="{D2098FD5-8785-4AD0-94E4-8D6E66A92D72}" srcOrd="2" destOrd="0" parTransId="{7AC7EC32-A7FB-42ED-B104-C6CF63C598D2}" sibTransId="{ACC666AE-DC6E-4532-9389-9D25AD46C395}"/>
    <dgm:cxn modelId="{D68AF8A5-528B-4103-9A3A-69964EC0EFAB}" srcId="{913A49A9-433A-41B2-B82A-D05726BAFA8D}" destId="{27B815C1-13AA-4025-A2C0-636B0C8E5591}" srcOrd="1" destOrd="0" parTransId="{208E898A-F244-4F6C-B6F8-557D9D3F9F17}" sibTransId="{7A8C680C-37DF-4327-9CDF-4C5271E68A77}"/>
    <dgm:cxn modelId="{8B73C5A6-E19A-418F-A6C9-7F0D91E7C803}" srcId="{913A49A9-433A-41B2-B82A-D05726BAFA8D}" destId="{6A520FDC-9887-4552-B756-79ADEB2F311D}" srcOrd="4" destOrd="0" parTransId="{099839ED-4652-4807-8F90-E19D45092CB5}" sibTransId="{FA4D0B93-7C03-444C-942D-4EA2D86134A3}"/>
    <dgm:cxn modelId="{FC1E4FE3-3AA0-48B1-A4CA-42D67F971CFD}" type="presOf" srcId="{6A520FDC-9887-4552-B756-79ADEB2F311D}" destId="{4D439808-317E-462B-813A-3F275B0D2DA1}" srcOrd="0" destOrd="0" presId="urn:microsoft.com/office/officeart/2005/8/layout/vList2"/>
    <dgm:cxn modelId="{DE2C5DD1-D08A-4E18-81A0-581ADE71D6B8}" type="presParOf" srcId="{CC45D742-C98C-4667-A0C1-AAF117136CB0}" destId="{60A57D8E-6EEB-4CE9-B1F7-FB5A14CA326D}" srcOrd="0" destOrd="0" presId="urn:microsoft.com/office/officeart/2005/8/layout/vList2"/>
    <dgm:cxn modelId="{79634AD9-1C35-4B19-9EBA-2A7BBFDFD29E}" type="presParOf" srcId="{CC45D742-C98C-4667-A0C1-AAF117136CB0}" destId="{8C9FFB91-1F9D-458E-B0BD-F80D690E3706}" srcOrd="1" destOrd="0" presId="urn:microsoft.com/office/officeart/2005/8/layout/vList2"/>
    <dgm:cxn modelId="{9B886F0C-5B65-449C-931A-C6E6FA2808C9}" type="presParOf" srcId="{CC45D742-C98C-4667-A0C1-AAF117136CB0}" destId="{E787300E-EA09-449A-91CD-35CD2931F31A}" srcOrd="2" destOrd="0" presId="urn:microsoft.com/office/officeart/2005/8/layout/vList2"/>
    <dgm:cxn modelId="{D7E7DDF4-00AB-4E3C-A465-46647859C0C5}" type="presParOf" srcId="{CC45D742-C98C-4667-A0C1-AAF117136CB0}" destId="{6261C4DC-F85A-430D-AD63-55048ABE382D}" srcOrd="3" destOrd="0" presId="urn:microsoft.com/office/officeart/2005/8/layout/vList2"/>
    <dgm:cxn modelId="{F29948E8-D582-420F-815A-4C6142D014A1}" type="presParOf" srcId="{CC45D742-C98C-4667-A0C1-AAF117136CB0}" destId="{C70A8309-23EB-4F36-8CCD-26ECC560EDE1}" srcOrd="4" destOrd="0" presId="urn:microsoft.com/office/officeart/2005/8/layout/vList2"/>
    <dgm:cxn modelId="{41CCCBBC-77AB-4F24-B961-CC173BF0964C}" type="presParOf" srcId="{CC45D742-C98C-4667-A0C1-AAF117136CB0}" destId="{DB500057-BBDC-46AE-A5FE-3E072DD215BD}" srcOrd="5" destOrd="0" presId="urn:microsoft.com/office/officeart/2005/8/layout/vList2"/>
    <dgm:cxn modelId="{A093BB3A-967A-4481-BEFF-F30D1053CE6C}" type="presParOf" srcId="{CC45D742-C98C-4667-A0C1-AAF117136CB0}" destId="{4724FC01-AFFC-4E63-A19E-17083898DB9F}" srcOrd="6" destOrd="0" presId="urn:microsoft.com/office/officeart/2005/8/layout/vList2"/>
    <dgm:cxn modelId="{2656C560-ABF2-473A-8EC9-2C64180E7521}" type="presParOf" srcId="{CC45D742-C98C-4667-A0C1-AAF117136CB0}" destId="{D7096756-B5B2-499E-B2E2-39E339584C9E}" srcOrd="7" destOrd="0" presId="urn:microsoft.com/office/officeart/2005/8/layout/vList2"/>
    <dgm:cxn modelId="{409C899A-4597-4CAB-A68E-582D5205969E}" type="presParOf" srcId="{CC45D742-C98C-4667-A0C1-AAF117136CB0}" destId="{4D439808-317E-462B-813A-3F275B0D2DA1}"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3F9FEB-80DD-4A58-81CE-C2789448C57B}">
      <dsp:nvSpPr>
        <dsp:cNvPr id="0" name=""/>
        <dsp:cNvSpPr/>
      </dsp:nvSpPr>
      <dsp:spPr>
        <a:xfrm>
          <a:off x="1333366" y="665"/>
          <a:ext cx="5333466" cy="86549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03484" tIns="219835" rIns="103484" bIns="219835" numCol="1" spcCol="1270" anchor="ctr" anchorCtr="0">
          <a:noAutofit/>
        </a:bodyPr>
        <a:lstStyle/>
        <a:p>
          <a:pPr marL="0" lvl="0" indent="0" algn="l" defTabSz="666750">
            <a:lnSpc>
              <a:spcPct val="90000"/>
            </a:lnSpc>
            <a:spcBef>
              <a:spcPct val="0"/>
            </a:spcBef>
            <a:spcAft>
              <a:spcPct val="35000"/>
            </a:spcAft>
            <a:buNone/>
          </a:pPr>
          <a:r>
            <a:rPr lang="en-US" sz="1500" b="1" kern="1200" dirty="0"/>
            <a:t>Identify where inequities exist in order to target quality improvement initiatives to reduce gaps between groups</a:t>
          </a:r>
        </a:p>
      </dsp:txBody>
      <dsp:txXfrm>
        <a:off x="1333366" y="665"/>
        <a:ext cx="5333466" cy="865490"/>
      </dsp:txXfrm>
    </dsp:sp>
    <dsp:sp modelId="{41DBA20C-B187-48DD-82BE-E8A44C04DF57}">
      <dsp:nvSpPr>
        <dsp:cNvPr id="0" name=""/>
        <dsp:cNvSpPr/>
      </dsp:nvSpPr>
      <dsp:spPr>
        <a:xfrm>
          <a:off x="0" y="665"/>
          <a:ext cx="1333366" cy="865490"/>
        </a:xfrm>
        <a:prstGeom prst="rect">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0557" tIns="85491" rIns="70557" bIns="85491" numCol="1" spcCol="1270" anchor="ctr" anchorCtr="0">
          <a:noAutofit/>
        </a:bodyPr>
        <a:lstStyle/>
        <a:p>
          <a:pPr marL="0" lvl="0" indent="0" algn="ctr" defTabSz="844550">
            <a:lnSpc>
              <a:spcPct val="90000"/>
            </a:lnSpc>
            <a:spcBef>
              <a:spcPct val="0"/>
            </a:spcBef>
            <a:spcAft>
              <a:spcPct val="35000"/>
            </a:spcAft>
            <a:buNone/>
          </a:pPr>
          <a:r>
            <a:rPr lang="en-US" sz="1900" b="1" kern="1200" dirty="0"/>
            <a:t>Identify</a:t>
          </a:r>
        </a:p>
      </dsp:txBody>
      <dsp:txXfrm>
        <a:off x="0" y="665"/>
        <a:ext cx="1333366" cy="865490"/>
      </dsp:txXfrm>
    </dsp:sp>
    <dsp:sp modelId="{95A3DDB0-4946-4B52-826A-53F0152141FB}">
      <dsp:nvSpPr>
        <dsp:cNvPr id="0" name=""/>
        <dsp:cNvSpPr/>
      </dsp:nvSpPr>
      <dsp:spPr>
        <a:xfrm>
          <a:off x="1333366" y="918085"/>
          <a:ext cx="5333466" cy="86549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03484" tIns="219835" rIns="103484" bIns="219835" numCol="1" spcCol="1270" anchor="ctr" anchorCtr="0">
          <a:noAutofit/>
        </a:bodyPr>
        <a:lstStyle/>
        <a:p>
          <a:pPr marL="0" lvl="0" indent="0" algn="l" defTabSz="666750">
            <a:lnSpc>
              <a:spcPct val="90000"/>
            </a:lnSpc>
            <a:spcBef>
              <a:spcPct val="0"/>
            </a:spcBef>
            <a:spcAft>
              <a:spcPct val="35000"/>
            </a:spcAft>
            <a:buNone/>
          </a:pPr>
          <a:r>
            <a:rPr lang="en-US" sz="1500" b="1" kern="1200" dirty="0"/>
            <a:t>Understand the demographics of the community served by the organization</a:t>
          </a:r>
        </a:p>
      </dsp:txBody>
      <dsp:txXfrm>
        <a:off x="1333366" y="918085"/>
        <a:ext cx="5333466" cy="865490"/>
      </dsp:txXfrm>
    </dsp:sp>
    <dsp:sp modelId="{A4F5B878-2A33-4014-BA0F-A9217F87CD6D}">
      <dsp:nvSpPr>
        <dsp:cNvPr id="0" name=""/>
        <dsp:cNvSpPr/>
      </dsp:nvSpPr>
      <dsp:spPr>
        <a:xfrm>
          <a:off x="0" y="918085"/>
          <a:ext cx="1333366" cy="865490"/>
        </a:xfrm>
        <a:prstGeom prst="rect">
          <a:avLst/>
        </a:prstGeom>
        <a:solidFill>
          <a:schemeClr val="lt1">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0557" tIns="85491" rIns="70557" bIns="85491" numCol="1" spcCol="1270" anchor="ctr" anchorCtr="0">
          <a:noAutofit/>
        </a:bodyPr>
        <a:lstStyle/>
        <a:p>
          <a:pPr marL="0" lvl="0" indent="0" algn="ctr" defTabSz="844550">
            <a:lnSpc>
              <a:spcPct val="90000"/>
            </a:lnSpc>
            <a:spcBef>
              <a:spcPct val="0"/>
            </a:spcBef>
            <a:spcAft>
              <a:spcPct val="35000"/>
            </a:spcAft>
            <a:buNone/>
          </a:pPr>
          <a:r>
            <a:rPr lang="en-US" sz="1900" b="1" kern="1200" dirty="0"/>
            <a:t>Understand</a:t>
          </a:r>
        </a:p>
      </dsp:txBody>
      <dsp:txXfrm>
        <a:off x="0" y="918085"/>
        <a:ext cx="1333366" cy="865490"/>
      </dsp:txXfrm>
    </dsp:sp>
    <dsp:sp modelId="{1FA99225-A283-4047-82ED-0B879FBED07A}">
      <dsp:nvSpPr>
        <dsp:cNvPr id="0" name=""/>
        <dsp:cNvSpPr/>
      </dsp:nvSpPr>
      <dsp:spPr>
        <a:xfrm>
          <a:off x="1333366" y="1835505"/>
          <a:ext cx="5333466" cy="865490"/>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03484" tIns="219835" rIns="103484" bIns="219835" numCol="1" spcCol="1270" anchor="ctr" anchorCtr="0">
          <a:noAutofit/>
        </a:bodyPr>
        <a:lstStyle/>
        <a:p>
          <a:pPr marL="0" lvl="0" indent="0" algn="l" defTabSz="666750">
            <a:lnSpc>
              <a:spcPct val="90000"/>
            </a:lnSpc>
            <a:spcBef>
              <a:spcPct val="0"/>
            </a:spcBef>
            <a:spcAft>
              <a:spcPct val="35000"/>
            </a:spcAft>
            <a:buNone/>
          </a:pPr>
          <a:r>
            <a:rPr lang="en-US" sz="1500" b="1" kern="1200" dirty="0"/>
            <a:t>Satisfy requirements in grant applications and for potential funders</a:t>
          </a:r>
        </a:p>
      </dsp:txBody>
      <dsp:txXfrm>
        <a:off x="1333366" y="1835505"/>
        <a:ext cx="5333466" cy="865490"/>
      </dsp:txXfrm>
    </dsp:sp>
    <dsp:sp modelId="{39DB0662-8E7F-4175-9E7E-5C6EF45F5D7A}">
      <dsp:nvSpPr>
        <dsp:cNvPr id="0" name=""/>
        <dsp:cNvSpPr/>
      </dsp:nvSpPr>
      <dsp:spPr>
        <a:xfrm>
          <a:off x="0" y="1835505"/>
          <a:ext cx="1333366" cy="865490"/>
        </a:xfrm>
        <a:prstGeom prst="rect">
          <a:avLst/>
        </a:prstGeom>
        <a:solidFill>
          <a:schemeClr val="lt1">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0557" tIns="85491" rIns="70557" bIns="85491" numCol="1" spcCol="1270" anchor="ctr" anchorCtr="0">
          <a:noAutofit/>
        </a:bodyPr>
        <a:lstStyle/>
        <a:p>
          <a:pPr marL="0" lvl="0" indent="0" algn="ctr" defTabSz="844550">
            <a:lnSpc>
              <a:spcPct val="90000"/>
            </a:lnSpc>
            <a:spcBef>
              <a:spcPct val="0"/>
            </a:spcBef>
            <a:spcAft>
              <a:spcPct val="35000"/>
            </a:spcAft>
            <a:buNone/>
          </a:pPr>
          <a:r>
            <a:rPr lang="en-US" sz="1900" b="1" kern="1200" dirty="0"/>
            <a:t>Satisfy</a:t>
          </a:r>
        </a:p>
      </dsp:txBody>
      <dsp:txXfrm>
        <a:off x="0" y="1835505"/>
        <a:ext cx="1333366" cy="865490"/>
      </dsp:txXfrm>
    </dsp:sp>
    <dsp:sp modelId="{536197E5-B0E2-402F-88A0-A27AFD3C19AD}">
      <dsp:nvSpPr>
        <dsp:cNvPr id="0" name=""/>
        <dsp:cNvSpPr/>
      </dsp:nvSpPr>
      <dsp:spPr>
        <a:xfrm>
          <a:off x="1333366" y="2752924"/>
          <a:ext cx="5333466" cy="865490"/>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03484" tIns="219835" rIns="103484" bIns="219835" numCol="1" spcCol="1270" anchor="ctr" anchorCtr="0">
          <a:noAutofit/>
        </a:bodyPr>
        <a:lstStyle/>
        <a:p>
          <a:pPr marL="0" lvl="0" indent="0" algn="l" defTabSz="666750">
            <a:lnSpc>
              <a:spcPct val="90000"/>
            </a:lnSpc>
            <a:spcBef>
              <a:spcPct val="0"/>
            </a:spcBef>
            <a:spcAft>
              <a:spcPct val="35000"/>
            </a:spcAft>
            <a:buNone/>
          </a:pPr>
          <a:r>
            <a:rPr lang="en-US" sz="1500" b="1" kern="1200" dirty="0"/>
            <a:t>Better align the health care workforce composition with the community served</a:t>
          </a:r>
        </a:p>
      </dsp:txBody>
      <dsp:txXfrm>
        <a:off x="1333366" y="2752924"/>
        <a:ext cx="5333466" cy="865490"/>
      </dsp:txXfrm>
    </dsp:sp>
    <dsp:sp modelId="{0DAFFD6D-254F-4656-AC5D-A5F1D3ED1197}">
      <dsp:nvSpPr>
        <dsp:cNvPr id="0" name=""/>
        <dsp:cNvSpPr/>
      </dsp:nvSpPr>
      <dsp:spPr>
        <a:xfrm>
          <a:off x="0" y="2752924"/>
          <a:ext cx="1333366" cy="865490"/>
        </a:xfrm>
        <a:prstGeom prst="rect">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0557" tIns="85491" rIns="70557" bIns="85491" numCol="1" spcCol="1270" anchor="ctr" anchorCtr="0">
          <a:noAutofit/>
        </a:bodyPr>
        <a:lstStyle/>
        <a:p>
          <a:pPr marL="0" lvl="0" indent="0" algn="ctr" defTabSz="844550">
            <a:lnSpc>
              <a:spcPct val="90000"/>
            </a:lnSpc>
            <a:spcBef>
              <a:spcPct val="0"/>
            </a:spcBef>
            <a:spcAft>
              <a:spcPct val="35000"/>
            </a:spcAft>
            <a:buNone/>
          </a:pPr>
          <a:r>
            <a:rPr lang="en-US" sz="1900" b="1" kern="1200" dirty="0"/>
            <a:t>Align</a:t>
          </a:r>
        </a:p>
      </dsp:txBody>
      <dsp:txXfrm>
        <a:off x="0" y="2752924"/>
        <a:ext cx="1333366" cy="865490"/>
      </dsp:txXfrm>
    </dsp:sp>
    <dsp:sp modelId="{8B5E0EA0-D2A6-43DC-9DCA-9B2A7317D246}">
      <dsp:nvSpPr>
        <dsp:cNvPr id="0" name=""/>
        <dsp:cNvSpPr/>
      </dsp:nvSpPr>
      <dsp:spPr>
        <a:xfrm>
          <a:off x="1333366" y="3670344"/>
          <a:ext cx="5333466" cy="865490"/>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03484" tIns="219835" rIns="103484" bIns="219835" numCol="1" spcCol="1270" anchor="ctr" anchorCtr="0">
          <a:noAutofit/>
        </a:bodyPr>
        <a:lstStyle/>
        <a:p>
          <a:pPr marL="0" lvl="0" indent="0" algn="l" defTabSz="666750">
            <a:lnSpc>
              <a:spcPct val="90000"/>
            </a:lnSpc>
            <a:spcBef>
              <a:spcPct val="0"/>
            </a:spcBef>
            <a:spcAft>
              <a:spcPct val="35000"/>
            </a:spcAft>
            <a:buNone/>
          </a:pPr>
          <a:r>
            <a:rPr lang="en-US" sz="1500" b="1" kern="1200" dirty="0"/>
            <a:t>Meet contractual compliance obligations</a:t>
          </a:r>
        </a:p>
      </dsp:txBody>
      <dsp:txXfrm>
        <a:off x="1333366" y="3670344"/>
        <a:ext cx="5333466" cy="865490"/>
      </dsp:txXfrm>
    </dsp:sp>
    <dsp:sp modelId="{9B50297A-14ED-4C95-BC89-53C41348380F}">
      <dsp:nvSpPr>
        <dsp:cNvPr id="0" name=""/>
        <dsp:cNvSpPr/>
      </dsp:nvSpPr>
      <dsp:spPr>
        <a:xfrm>
          <a:off x="0" y="3670344"/>
          <a:ext cx="1333366" cy="865490"/>
        </a:xfrm>
        <a:prstGeom prst="rect">
          <a:avLst/>
        </a:prstGeom>
        <a:solidFill>
          <a:schemeClr val="lt1">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0557" tIns="85491" rIns="70557" bIns="85491" numCol="1" spcCol="1270" anchor="ctr" anchorCtr="0">
          <a:noAutofit/>
        </a:bodyPr>
        <a:lstStyle/>
        <a:p>
          <a:pPr marL="0" lvl="0" indent="0" algn="ctr" defTabSz="844550">
            <a:lnSpc>
              <a:spcPct val="90000"/>
            </a:lnSpc>
            <a:spcBef>
              <a:spcPct val="0"/>
            </a:spcBef>
            <a:spcAft>
              <a:spcPct val="35000"/>
            </a:spcAft>
            <a:buNone/>
          </a:pPr>
          <a:r>
            <a:rPr lang="en-US" sz="1900" b="1" kern="1200" dirty="0"/>
            <a:t>Meet</a:t>
          </a:r>
        </a:p>
      </dsp:txBody>
      <dsp:txXfrm>
        <a:off x="0" y="3670344"/>
        <a:ext cx="1333366" cy="865490"/>
      </dsp:txXfrm>
    </dsp:sp>
    <dsp:sp modelId="{59279E81-F989-4178-A9F7-C3A60761919D}">
      <dsp:nvSpPr>
        <dsp:cNvPr id="0" name=""/>
        <dsp:cNvSpPr/>
      </dsp:nvSpPr>
      <dsp:spPr>
        <a:xfrm>
          <a:off x="1333366" y="4587764"/>
          <a:ext cx="5333466" cy="86549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03484" tIns="219835" rIns="103484" bIns="219835" numCol="1" spcCol="1270" anchor="ctr" anchorCtr="0">
          <a:noAutofit/>
        </a:bodyPr>
        <a:lstStyle/>
        <a:p>
          <a:pPr marL="0" lvl="0" indent="0" algn="l" defTabSz="666750">
            <a:lnSpc>
              <a:spcPct val="90000"/>
            </a:lnSpc>
            <a:spcBef>
              <a:spcPct val="0"/>
            </a:spcBef>
            <a:spcAft>
              <a:spcPct val="35000"/>
            </a:spcAft>
            <a:buNone/>
          </a:pPr>
          <a:r>
            <a:rPr lang="en-US" sz="1500" b="1" kern="1200" dirty="0"/>
            <a:t>Provide and manage interpreter services</a:t>
          </a:r>
        </a:p>
      </dsp:txBody>
      <dsp:txXfrm>
        <a:off x="1333366" y="4587764"/>
        <a:ext cx="5333466" cy="865490"/>
      </dsp:txXfrm>
    </dsp:sp>
    <dsp:sp modelId="{AE70C700-E0D6-4501-B7D4-8BAE1C0A4B29}">
      <dsp:nvSpPr>
        <dsp:cNvPr id="0" name=""/>
        <dsp:cNvSpPr/>
      </dsp:nvSpPr>
      <dsp:spPr>
        <a:xfrm>
          <a:off x="0" y="4587764"/>
          <a:ext cx="1333366" cy="865490"/>
        </a:xfrm>
        <a:prstGeom prst="rect">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0557" tIns="85491" rIns="70557" bIns="85491" numCol="1" spcCol="1270" anchor="ctr" anchorCtr="0">
          <a:noAutofit/>
        </a:bodyPr>
        <a:lstStyle/>
        <a:p>
          <a:pPr marL="0" lvl="0" indent="0" algn="ctr" defTabSz="844550">
            <a:lnSpc>
              <a:spcPct val="90000"/>
            </a:lnSpc>
            <a:spcBef>
              <a:spcPct val="0"/>
            </a:spcBef>
            <a:spcAft>
              <a:spcPct val="35000"/>
            </a:spcAft>
            <a:buNone/>
          </a:pPr>
          <a:r>
            <a:rPr lang="en-US" sz="1900" b="1" kern="1200" dirty="0"/>
            <a:t>Provide &amp; manage</a:t>
          </a:r>
        </a:p>
      </dsp:txBody>
      <dsp:txXfrm>
        <a:off x="0" y="4587764"/>
        <a:ext cx="1333366" cy="8654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C4D63E-BF3F-4FDB-9EED-3B8B59E4F093}">
      <dsp:nvSpPr>
        <dsp:cNvPr id="0" name=""/>
        <dsp:cNvSpPr/>
      </dsp:nvSpPr>
      <dsp:spPr>
        <a:xfrm>
          <a:off x="379476" y="0"/>
          <a:ext cx="5504687" cy="5504687"/>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6C1718-07F3-4892-BA52-58ACFF15208D}">
      <dsp:nvSpPr>
        <dsp:cNvPr id="0" name=""/>
        <dsp:cNvSpPr/>
      </dsp:nvSpPr>
      <dsp:spPr>
        <a:xfrm>
          <a:off x="902421" y="522945"/>
          <a:ext cx="2146828" cy="214682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SMM numerator = delivery admissions with any SMM</a:t>
          </a:r>
        </a:p>
      </dsp:txBody>
      <dsp:txXfrm>
        <a:off x="1007221" y="627745"/>
        <a:ext cx="1937228" cy="1937228"/>
      </dsp:txXfrm>
    </dsp:sp>
    <dsp:sp modelId="{E79144F9-10BB-4618-A389-FFCF7139DB09}">
      <dsp:nvSpPr>
        <dsp:cNvPr id="0" name=""/>
        <dsp:cNvSpPr/>
      </dsp:nvSpPr>
      <dsp:spPr>
        <a:xfrm>
          <a:off x="3214390" y="522945"/>
          <a:ext cx="2146828" cy="2146828"/>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SMM denominator =  delivery admissions</a:t>
          </a:r>
        </a:p>
      </dsp:txBody>
      <dsp:txXfrm>
        <a:off x="3319190" y="627745"/>
        <a:ext cx="1937228" cy="1937228"/>
      </dsp:txXfrm>
    </dsp:sp>
    <dsp:sp modelId="{908B36C4-83F0-4580-9869-BE59E0A72F91}">
      <dsp:nvSpPr>
        <dsp:cNvPr id="0" name=""/>
        <dsp:cNvSpPr/>
      </dsp:nvSpPr>
      <dsp:spPr>
        <a:xfrm>
          <a:off x="902421" y="2834914"/>
          <a:ext cx="2146828" cy="2146828"/>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SMM-hemorrhage numerator = delivery admissions with any SMM</a:t>
          </a:r>
        </a:p>
      </dsp:txBody>
      <dsp:txXfrm>
        <a:off x="1007221" y="2939714"/>
        <a:ext cx="1937228" cy="1937228"/>
      </dsp:txXfrm>
    </dsp:sp>
    <dsp:sp modelId="{5593A382-C9E7-49C7-8A1C-A0170DE2681E}">
      <dsp:nvSpPr>
        <dsp:cNvPr id="0" name=""/>
        <dsp:cNvSpPr/>
      </dsp:nvSpPr>
      <dsp:spPr>
        <a:xfrm>
          <a:off x="3214390" y="2834914"/>
          <a:ext cx="2146828" cy="214682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SMM-hemorrhage denominator =  delivery admissions with a </a:t>
          </a:r>
          <a:r>
            <a:rPr lang="en-US" sz="1800" i="1" kern="1200" dirty="0"/>
            <a:t>hemorrhage diagnosis</a:t>
          </a:r>
        </a:p>
      </dsp:txBody>
      <dsp:txXfrm>
        <a:off x="3319190" y="2939714"/>
        <a:ext cx="1937228" cy="19372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A57D8E-6EEB-4CE9-B1F7-FB5A14CA326D}">
      <dsp:nvSpPr>
        <dsp:cNvPr id="0" name=""/>
        <dsp:cNvSpPr/>
      </dsp:nvSpPr>
      <dsp:spPr>
        <a:xfrm>
          <a:off x="0" y="66175"/>
          <a:ext cx="6245265" cy="105683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0" i="0" kern="1200" baseline="0" dirty="0"/>
            <a:t>Does our organization have a unified framework for consistently collecting data on demographics, language preference and ways information is received to improve the quality of care for all patients? </a:t>
          </a:r>
          <a:endParaRPr lang="en-US" sz="1500" kern="1200" dirty="0"/>
        </a:p>
      </dsp:txBody>
      <dsp:txXfrm>
        <a:off x="51591" y="117766"/>
        <a:ext cx="6142083" cy="953657"/>
      </dsp:txXfrm>
    </dsp:sp>
    <dsp:sp modelId="{E787300E-EA09-449A-91CD-35CD2931F31A}">
      <dsp:nvSpPr>
        <dsp:cNvPr id="0" name=""/>
        <dsp:cNvSpPr/>
      </dsp:nvSpPr>
      <dsp:spPr>
        <a:xfrm>
          <a:off x="0" y="1166214"/>
          <a:ext cx="6245265" cy="1056839"/>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0" i="0" kern="1200" baseline="0" dirty="0"/>
            <a:t>Has our organization assembled a working group to focus on REaL data and health care disparities? If so, is diversity reflected among the members of the working group? (This might include age, race/ethnicity, language, work unit, gender identity, etc.) </a:t>
          </a:r>
          <a:endParaRPr lang="en-US" sz="1500" kern="1200" dirty="0"/>
        </a:p>
      </dsp:txBody>
      <dsp:txXfrm>
        <a:off x="51591" y="1217805"/>
        <a:ext cx="6142083" cy="953657"/>
      </dsp:txXfrm>
    </dsp:sp>
    <dsp:sp modelId="{C70A8309-23EB-4F36-8CCD-26ECC560EDE1}">
      <dsp:nvSpPr>
        <dsp:cNvPr id="0" name=""/>
        <dsp:cNvSpPr/>
      </dsp:nvSpPr>
      <dsp:spPr>
        <a:xfrm>
          <a:off x="0" y="2266253"/>
          <a:ext cx="6245265" cy="1056839"/>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0" i="0" kern="1200" baseline="0" dirty="0"/>
            <a:t>What steps has our organization taken to standardize the data collection process? </a:t>
          </a:r>
          <a:endParaRPr lang="en-US" sz="1500" kern="1200" dirty="0"/>
        </a:p>
      </dsp:txBody>
      <dsp:txXfrm>
        <a:off x="51591" y="2317844"/>
        <a:ext cx="6142083" cy="953657"/>
      </dsp:txXfrm>
    </dsp:sp>
    <dsp:sp modelId="{4724FC01-AFFC-4E63-A19E-17083898DB9F}">
      <dsp:nvSpPr>
        <dsp:cNvPr id="0" name=""/>
        <dsp:cNvSpPr/>
      </dsp:nvSpPr>
      <dsp:spPr>
        <a:xfrm>
          <a:off x="0" y="3366293"/>
          <a:ext cx="6245265" cy="1056839"/>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0" i="0" kern="1200" baseline="0" dirty="0"/>
            <a:t>Do we offer information for patients regarding why and for what purpose REaL data will be used and collected? </a:t>
          </a:r>
          <a:endParaRPr lang="en-US" sz="1500" kern="1200" dirty="0"/>
        </a:p>
      </dsp:txBody>
      <dsp:txXfrm>
        <a:off x="51591" y="3417884"/>
        <a:ext cx="6142083" cy="953657"/>
      </dsp:txXfrm>
    </dsp:sp>
    <dsp:sp modelId="{4D439808-317E-462B-813A-3F275B0D2DA1}">
      <dsp:nvSpPr>
        <dsp:cNvPr id="0" name=""/>
        <dsp:cNvSpPr/>
      </dsp:nvSpPr>
      <dsp:spPr>
        <a:xfrm>
          <a:off x="0" y="4466332"/>
          <a:ext cx="6245265" cy="1056839"/>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0" i="0" kern="1200" baseline="0" dirty="0"/>
            <a:t>What protocols do we have in place for addressing concerns from patients who inquire about the collection of their demographic data? </a:t>
          </a:r>
          <a:endParaRPr lang="en-US" sz="1500" kern="1200" dirty="0"/>
        </a:p>
      </dsp:txBody>
      <dsp:txXfrm>
        <a:off x="51591" y="4517923"/>
        <a:ext cx="6142083" cy="953657"/>
      </dsp:txXfrm>
    </dsp:sp>
  </dsp:spTree>
</dsp:drawing>
</file>

<file path=ppt/diagrams/layout1.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0.08169</cdr:x>
      <cdr:y>0.2271</cdr:y>
    </cdr:from>
    <cdr:to>
      <cdr:x>0.39727</cdr:x>
      <cdr:y>0.28281</cdr:y>
    </cdr:to>
    <cdr:sp macro="" textlink="">
      <cdr:nvSpPr>
        <cdr:cNvPr id="6" name="Left Brace 5"/>
        <cdr:cNvSpPr/>
      </cdr:nvSpPr>
      <cdr:spPr>
        <a:xfrm xmlns:a="http://schemas.openxmlformats.org/drawingml/2006/main" rot="5400000">
          <a:off x="2600813" y="-225088"/>
          <a:ext cx="350488" cy="3658179"/>
        </a:xfrm>
        <a:prstGeom xmlns:a="http://schemas.openxmlformats.org/drawingml/2006/main" prst="leftBrace">
          <a:avLst>
            <a:gd name="adj1" fmla="val 67424"/>
            <a:gd name="adj2" fmla="val 75627"/>
          </a:avLst>
        </a:prstGeom>
        <a:ln xmlns:a="http://schemas.openxmlformats.org/drawingml/2006/main" w="190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0.09398</cdr:x>
      <cdr:y>0.14081</cdr:y>
    </cdr:from>
    <cdr:to>
      <cdr:x>0.29088</cdr:x>
      <cdr:y>0.22559</cdr:y>
    </cdr:to>
    <cdr:sp macro="" textlink="">
      <cdr:nvSpPr>
        <cdr:cNvPr id="7" name="TextBox 6"/>
        <cdr:cNvSpPr txBox="1"/>
      </cdr:nvSpPr>
      <cdr:spPr>
        <a:xfrm xmlns:a="http://schemas.openxmlformats.org/drawingml/2006/main">
          <a:off x="1089366" y="885853"/>
          <a:ext cx="2282484" cy="533377"/>
        </a:xfrm>
        <a:prstGeom xmlns:a="http://schemas.openxmlformats.org/drawingml/2006/main" prst="rect">
          <a:avLst/>
        </a:prstGeom>
        <a:solidFill xmlns:a="http://schemas.openxmlformats.org/drawingml/2006/main">
          <a:schemeClr val="accent1">
            <a:lumMod val="40000"/>
            <a:lumOff val="60000"/>
          </a:schemeClr>
        </a:solidFill>
      </cdr:spPr>
      <cdr:txBody>
        <a:bodyPr xmlns:a="http://schemas.openxmlformats.org/drawingml/2006/main" vertOverflow="clip" wrap="square" rtlCol="0" anchor="t"/>
        <a:lstStyle xmlns:a="http://schemas.openxmlformats.org/drawingml/2006/main"/>
        <a:p xmlns:a="http://schemas.openxmlformats.org/drawingml/2006/main">
          <a:pPr algn="l"/>
          <a:r>
            <a:rPr lang="en-US" sz="1100" dirty="0"/>
            <a:t>Baseline:</a:t>
          </a:r>
          <a:r>
            <a:rPr lang="en-US" sz="1100" baseline="0" dirty="0"/>
            <a:t> June 2018 - February 2019</a:t>
          </a:r>
        </a:p>
        <a:p xmlns:a="http://schemas.openxmlformats.org/drawingml/2006/main">
          <a:pPr algn="l"/>
          <a:r>
            <a:rPr lang="en-US" sz="1100" baseline="0" dirty="0"/>
            <a:t>Rate: 7.11%</a:t>
          </a:r>
          <a:endParaRPr lang="en-US" sz="1100" dirty="0"/>
        </a:p>
      </cdr:txBody>
    </cdr:sp>
  </cdr:relSizeAnchor>
  <cdr:relSizeAnchor xmlns:cdr="http://schemas.openxmlformats.org/drawingml/2006/chartDrawing">
    <cdr:from>
      <cdr:x>0.68036</cdr:x>
      <cdr:y>0.28514</cdr:y>
    </cdr:from>
    <cdr:to>
      <cdr:x>0.98685</cdr:x>
      <cdr:y>0.36992</cdr:y>
    </cdr:to>
    <cdr:sp macro="" textlink="">
      <cdr:nvSpPr>
        <cdr:cNvPr id="8" name="TextBox 1"/>
        <cdr:cNvSpPr txBox="1"/>
      </cdr:nvSpPr>
      <cdr:spPr>
        <a:xfrm xmlns:a="http://schemas.openxmlformats.org/drawingml/2006/main">
          <a:off x="7886701" y="1793890"/>
          <a:ext cx="3552809" cy="533377"/>
        </a:xfrm>
        <a:prstGeom xmlns:a="http://schemas.openxmlformats.org/drawingml/2006/main" prst="rect">
          <a:avLst/>
        </a:prstGeom>
        <a:solidFill xmlns:a="http://schemas.openxmlformats.org/drawingml/2006/main">
          <a:schemeClr val="accent1">
            <a:lumMod val="40000"/>
            <a:lumOff val="60000"/>
          </a:schemeClr>
        </a:solidFill>
      </cdr:spPr>
      <cdr:txBody>
        <a:bodyPr xmlns:a="http://schemas.openxmlformats.org/drawingml/2006/main" wrap="square" rtlCol="0" anchor="t"/>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100" dirty="0"/>
            <a:t>Data Disaggregation Intervention:</a:t>
          </a:r>
          <a:r>
            <a:rPr lang="en-US" sz="1100" baseline="0" dirty="0"/>
            <a:t> March 2019 - June 2020</a:t>
          </a:r>
        </a:p>
        <a:p xmlns:a="http://schemas.openxmlformats.org/drawingml/2006/main">
          <a:pPr algn="l"/>
          <a:r>
            <a:rPr lang="en-US" sz="1100" baseline="0" dirty="0"/>
            <a:t>Rate: 5.09%</a:t>
          </a:r>
          <a:endParaRPr lang="en-US" sz="1100" dirty="0"/>
        </a:p>
      </cdr:txBody>
    </cdr:sp>
  </cdr:relSizeAnchor>
  <cdr:relSizeAnchor xmlns:cdr="http://schemas.openxmlformats.org/drawingml/2006/chartDrawing">
    <cdr:from>
      <cdr:x>0.43401</cdr:x>
      <cdr:y>0.37264</cdr:y>
    </cdr:from>
    <cdr:to>
      <cdr:x>0.9793</cdr:x>
      <cdr:y>0.42836</cdr:y>
    </cdr:to>
    <cdr:sp macro="" textlink="">
      <cdr:nvSpPr>
        <cdr:cNvPr id="9" name="Left Brace 8"/>
        <cdr:cNvSpPr/>
      </cdr:nvSpPr>
      <cdr:spPr>
        <a:xfrm xmlns:a="http://schemas.openxmlformats.org/drawingml/2006/main" rot="5400000">
          <a:off x="8016215" y="-640894"/>
          <a:ext cx="350551" cy="6321076"/>
        </a:xfrm>
        <a:prstGeom xmlns:a="http://schemas.openxmlformats.org/drawingml/2006/main" prst="leftBrace">
          <a:avLst>
            <a:gd name="adj1" fmla="val 67424"/>
            <a:gd name="adj2" fmla="val 30776"/>
          </a:avLst>
        </a:prstGeom>
        <a:ln xmlns:a="http://schemas.openxmlformats.org/drawingml/2006/main" w="190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0.73576</cdr:x>
      <cdr:y>0.08963</cdr:y>
    </cdr:from>
    <cdr:to>
      <cdr:x>0.91508</cdr:x>
      <cdr:y>0.17562</cdr:y>
    </cdr:to>
    <cdr:sp macro="" textlink="">
      <cdr:nvSpPr>
        <cdr:cNvPr id="24" name="TextBox 23"/>
        <cdr:cNvSpPr txBox="1"/>
      </cdr:nvSpPr>
      <cdr:spPr>
        <a:xfrm xmlns:a="http://schemas.openxmlformats.org/drawingml/2006/main">
          <a:off x="6377940" y="563880"/>
          <a:ext cx="1554480" cy="5410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0.72257</cdr:x>
      <cdr:y>0.12354</cdr:y>
    </cdr:from>
    <cdr:to>
      <cdr:x>0.93354</cdr:x>
      <cdr:y>0.22044</cdr:y>
    </cdr:to>
    <cdr:sp macro="" textlink="">
      <cdr:nvSpPr>
        <cdr:cNvPr id="25" name="TextBox 24"/>
        <cdr:cNvSpPr txBox="1"/>
      </cdr:nvSpPr>
      <cdr:spPr>
        <a:xfrm xmlns:a="http://schemas.openxmlformats.org/drawingml/2006/main">
          <a:off x="6263640" y="777240"/>
          <a:ext cx="1828800" cy="609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0.68447</cdr:x>
      <cdr:y>0.08862</cdr:y>
    </cdr:from>
    <cdr:to>
      <cdr:x>0.97699</cdr:x>
      <cdr:y>0.20893</cdr:y>
    </cdr:to>
    <cdr:sp macro="" textlink="">
      <cdr:nvSpPr>
        <cdr:cNvPr id="29" name="TextBox 1"/>
        <cdr:cNvSpPr txBox="1"/>
      </cdr:nvSpPr>
      <cdr:spPr>
        <a:xfrm xmlns:a="http://schemas.openxmlformats.org/drawingml/2006/main">
          <a:off x="7934325" y="557522"/>
          <a:ext cx="3390900" cy="756927"/>
        </a:xfrm>
        <a:prstGeom xmlns:a="http://schemas.openxmlformats.org/drawingml/2006/main" prst="rect">
          <a:avLst/>
        </a:prstGeom>
        <a:solidFill xmlns:a="http://schemas.openxmlformats.org/drawingml/2006/main">
          <a:schemeClr val="accent1">
            <a:lumMod val="40000"/>
            <a:lumOff val="60000"/>
          </a:schemeClr>
        </a:solidFill>
      </cdr:spPr>
      <cdr:txBody>
        <a:bodyPr xmlns:a="http://schemas.openxmlformats.org/drawingml/2006/main" wrap="square" rtlCol="0" anchor="t"/>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200" b="1" dirty="0"/>
            <a:t>Severe</a:t>
          </a:r>
          <a:r>
            <a:rPr lang="en-US" sz="1200" b="1" baseline="0" dirty="0"/>
            <a:t> Maternal Morbidity Rate decreased from 7.11% during baseline to 5.09%  following data disaggregation intervention </a:t>
          </a:r>
          <a:r>
            <a:rPr lang="en-US" sz="1200" b="1" baseline="0" dirty="0">
              <a:solidFill>
                <a:srgbClr val="FF0000"/>
              </a:solidFill>
            </a:rPr>
            <a:t>(p=.038).</a:t>
          </a:r>
          <a:endParaRPr lang="en-US" sz="1200" b="1" dirty="0">
            <a:solidFill>
              <a:srgbClr val="FF0000"/>
            </a:solidFill>
          </a:endParaRPr>
        </a:p>
      </cdr:txBody>
    </cdr:sp>
  </cdr:relSizeAnchor>
  <cdr:relSizeAnchor xmlns:cdr="http://schemas.openxmlformats.org/drawingml/2006/chartDrawing">
    <cdr:from>
      <cdr:x>0.63555</cdr:x>
      <cdr:y>0.952</cdr:y>
    </cdr:from>
    <cdr:to>
      <cdr:x>1</cdr:x>
      <cdr:y>0.99394</cdr:y>
    </cdr:to>
    <cdr:sp macro="" textlink="">
      <cdr:nvSpPr>
        <cdr:cNvPr id="30" name="TextBox 1"/>
        <cdr:cNvSpPr txBox="1"/>
      </cdr:nvSpPr>
      <cdr:spPr>
        <a:xfrm xmlns:a="http://schemas.openxmlformats.org/drawingml/2006/main">
          <a:off x="5509260" y="5989319"/>
          <a:ext cx="3159290" cy="263883"/>
        </a:xfrm>
        <a:prstGeom xmlns:a="http://schemas.openxmlformats.org/drawingml/2006/main" prst="rect">
          <a:avLst/>
        </a:prstGeom>
        <a:noFill xmlns:a="http://schemas.openxmlformats.org/drawingml/2006/main"/>
      </cdr:spPr>
      <cdr:txBody>
        <a:bodyPr xmlns:a="http://schemas.openxmlformats.org/drawingml/2006/main" wrap="square" rtlCol="0" anchor="t"/>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800" dirty="0"/>
            <a:t>Special</a:t>
          </a:r>
          <a:r>
            <a:rPr lang="en-US" sz="800" baseline="0" dirty="0"/>
            <a:t> Cause Variation noted:  trend of six values in a row decreasing  indicated in red.</a:t>
          </a:r>
          <a:endParaRPr lang="en-US" sz="800" dirty="0"/>
        </a:p>
      </cdr:txBody>
    </cdr:sp>
  </cdr:relSizeAnchor>
  <cdr:relSizeAnchor xmlns:cdr="http://schemas.openxmlformats.org/drawingml/2006/chartDrawing">
    <cdr:from>
      <cdr:x>0.16187</cdr:x>
      <cdr:y>0.29069</cdr:y>
    </cdr:from>
    <cdr:to>
      <cdr:x>0.66146</cdr:x>
      <cdr:y>0.33611</cdr:y>
    </cdr:to>
    <cdr:sp macro="" textlink="">
      <cdr:nvSpPr>
        <cdr:cNvPr id="13" name="TextBox 1"/>
        <cdr:cNvSpPr txBox="1"/>
      </cdr:nvSpPr>
      <cdr:spPr>
        <a:xfrm xmlns:a="http://schemas.openxmlformats.org/drawingml/2006/main">
          <a:off x="1876426" y="1828800"/>
          <a:ext cx="5791199" cy="285750"/>
        </a:xfrm>
        <a:prstGeom xmlns:a="http://schemas.openxmlformats.org/drawingml/2006/main" prst="rect">
          <a:avLst/>
        </a:prstGeom>
        <a:solidFill xmlns:a="http://schemas.openxmlformats.org/drawingml/2006/main">
          <a:schemeClr val="accent1">
            <a:lumMod val="40000"/>
            <a:lumOff val="60000"/>
          </a:schemeClr>
        </a:solidFill>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lang="en-US" sz="1100" dirty="0">
              <a:effectLst/>
              <a:latin typeface="+mn-lt"/>
              <a:ea typeface="+mn-ea"/>
              <a:cs typeface="+mn-cs"/>
            </a:rPr>
            <a:t>Presentation</a:t>
          </a:r>
          <a:r>
            <a:rPr lang="en-US" sz="1100" baseline="0" dirty="0">
              <a:effectLst/>
              <a:latin typeface="+mn-lt"/>
              <a:ea typeface="+mn-ea"/>
              <a:cs typeface="+mn-cs"/>
            </a:rPr>
            <a:t> of Severe Maternal Morbidity Rates Stratified by Race &amp; Ethnicity begins March 2019</a:t>
          </a:r>
          <a:endParaRPr lang="en-US" dirty="0">
            <a:effectLst/>
          </a:endParaRPr>
        </a:p>
        <a:p xmlns:a="http://schemas.openxmlformats.org/drawingml/2006/main">
          <a:endParaRPr lang="en-US" sz="1100" dirty="0"/>
        </a:p>
      </cdr:txBody>
    </cdr:sp>
  </cdr:relSizeAnchor>
  <cdr:relSizeAnchor xmlns:cdr="http://schemas.openxmlformats.org/drawingml/2006/chartDrawing">
    <cdr:from>
      <cdr:x>0.41167</cdr:x>
      <cdr:y>0.33611</cdr:y>
    </cdr:from>
    <cdr:to>
      <cdr:x>0.41167</cdr:x>
      <cdr:y>0.8766</cdr:y>
    </cdr:to>
    <cdr:cxnSp macro="">
      <cdr:nvCxnSpPr>
        <cdr:cNvPr id="5" name="Straight Connector 4">
          <a:extLst xmlns:a="http://schemas.openxmlformats.org/drawingml/2006/main">
            <a:ext uri="{FF2B5EF4-FFF2-40B4-BE49-F238E27FC236}">
              <a16:creationId xmlns:a16="http://schemas.microsoft.com/office/drawing/2014/main" id="{1EFFDCBA-FDD0-4FF4-A233-05AD471CD344}"/>
            </a:ext>
          </a:extLst>
        </cdr:cNvPr>
        <cdr:cNvCxnSpPr>
          <a:stCxn xmlns:a="http://schemas.openxmlformats.org/drawingml/2006/main" id="13" idx="2"/>
        </cdr:cNvCxnSpPr>
      </cdr:nvCxnSpPr>
      <cdr:spPr>
        <a:xfrm xmlns:a="http://schemas.openxmlformats.org/drawingml/2006/main" flipH="1">
          <a:off x="4772025" y="2114550"/>
          <a:ext cx="1" cy="3400425"/>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0.09715</cdr:x>
      <cdr:y>0.14911</cdr:y>
    </cdr:from>
    <cdr:to>
      <cdr:x>0.29383</cdr:x>
      <cdr:y>0.23385</cdr:y>
    </cdr:to>
    <cdr:sp macro="" textlink="">
      <cdr:nvSpPr>
        <cdr:cNvPr id="2" name="TextBox 1"/>
        <cdr:cNvSpPr txBox="1"/>
      </cdr:nvSpPr>
      <cdr:spPr>
        <a:xfrm xmlns:a="http://schemas.openxmlformats.org/drawingml/2006/main">
          <a:off x="1124274" y="938540"/>
          <a:ext cx="2276151" cy="533364"/>
        </a:xfrm>
        <a:prstGeom xmlns:a="http://schemas.openxmlformats.org/drawingml/2006/main" prst="rect">
          <a:avLst/>
        </a:prstGeom>
        <a:solidFill xmlns:a="http://schemas.openxmlformats.org/drawingml/2006/main">
          <a:schemeClr val="accent1">
            <a:lumMod val="40000"/>
            <a:lumOff val="60000"/>
          </a:schemeClr>
        </a:solidFill>
      </cdr:spPr>
      <cdr:txBody>
        <a:bodyPr xmlns:a="http://schemas.openxmlformats.org/drawingml/2006/main" wrap="square" rtlCol="0" anchor="t"/>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100" dirty="0"/>
            <a:t>Baseline:</a:t>
          </a:r>
          <a:r>
            <a:rPr lang="en-US" sz="1100" baseline="0" dirty="0"/>
            <a:t> June 2018 - February 2019</a:t>
          </a:r>
        </a:p>
        <a:p xmlns:a="http://schemas.openxmlformats.org/drawingml/2006/main">
          <a:pPr algn="l"/>
          <a:r>
            <a:rPr lang="en-US" sz="1100" baseline="0" dirty="0"/>
            <a:t>Rate: </a:t>
          </a:r>
          <a:r>
            <a:rPr lang="en-US" dirty="0">
              <a:effectLst/>
            </a:rPr>
            <a:t>45.45%</a:t>
          </a:r>
          <a:endParaRPr lang="en-US" sz="1100" baseline="0" dirty="0">
            <a:effectLst/>
          </a:endParaRPr>
        </a:p>
        <a:p xmlns:a="http://schemas.openxmlformats.org/drawingml/2006/main">
          <a:pPr algn="l"/>
          <a:endParaRPr lang="en-US" sz="1100" dirty="0"/>
        </a:p>
      </cdr:txBody>
    </cdr:sp>
  </cdr:relSizeAnchor>
  <cdr:relSizeAnchor xmlns:cdr="http://schemas.openxmlformats.org/drawingml/2006/chartDrawing">
    <cdr:from>
      <cdr:x>0.74948</cdr:x>
      <cdr:y>0.03682</cdr:y>
    </cdr:from>
    <cdr:to>
      <cdr:x>0.99577</cdr:x>
      <cdr:y>0.171</cdr:y>
    </cdr:to>
    <cdr:sp macro="" textlink="">
      <cdr:nvSpPr>
        <cdr:cNvPr id="4" name="TextBox 1"/>
        <cdr:cNvSpPr txBox="1"/>
      </cdr:nvSpPr>
      <cdr:spPr>
        <a:xfrm xmlns:a="http://schemas.openxmlformats.org/drawingml/2006/main">
          <a:off x="8673598" y="231777"/>
          <a:ext cx="2850283" cy="844548"/>
        </a:xfrm>
        <a:prstGeom xmlns:a="http://schemas.openxmlformats.org/drawingml/2006/main" prst="rect">
          <a:avLst/>
        </a:prstGeom>
        <a:solidFill xmlns:a="http://schemas.openxmlformats.org/drawingml/2006/main">
          <a:schemeClr val="accent1">
            <a:lumMod val="40000"/>
            <a:lumOff val="60000"/>
          </a:schemeClr>
        </a:solidFill>
      </cdr:spPr>
      <cdr:txBody>
        <a:bodyPr xmlns:a="http://schemas.openxmlformats.org/drawingml/2006/main" wrap="square" rtlCol="0" anchor="t"/>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200" b="1" dirty="0"/>
            <a:t>Severe</a:t>
          </a:r>
          <a:r>
            <a:rPr lang="en-US" sz="1200" b="1" baseline="0" dirty="0"/>
            <a:t> Maternal Morbidity among Hemorrhage Population Rate decreased  from 45.45% during baseline to 31.58% during intervention </a:t>
          </a:r>
          <a:r>
            <a:rPr lang="en-US" sz="1200" b="1" baseline="0" dirty="0">
              <a:solidFill>
                <a:srgbClr val="FF0000"/>
              </a:solidFill>
            </a:rPr>
            <a:t>(p=.011).</a:t>
          </a:r>
          <a:endParaRPr lang="en-US" sz="1200" b="1" dirty="0">
            <a:solidFill>
              <a:srgbClr val="FF0000"/>
            </a:solidFill>
          </a:endParaRPr>
        </a:p>
      </cdr:txBody>
    </cdr:sp>
  </cdr:relSizeAnchor>
  <cdr:relSizeAnchor xmlns:cdr="http://schemas.openxmlformats.org/drawingml/2006/chartDrawing">
    <cdr:from>
      <cdr:x>0.6716</cdr:x>
      <cdr:y>0.29711</cdr:y>
    </cdr:from>
    <cdr:to>
      <cdr:x>0.99588</cdr:x>
      <cdr:y>0.38186</cdr:y>
    </cdr:to>
    <cdr:sp macro="" textlink="">
      <cdr:nvSpPr>
        <cdr:cNvPr id="5" name="TextBox 1"/>
        <cdr:cNvSpPr txBox="1"/>
      </cdr:nvSpPr>
      <cdr:spPr>
        <a:xfrm xmlns:a="http://schemas.openxmlformats.org/drawingml/2006/main">
          <a:off x="7772399" y="1870046"/>
          <a:ext cx="3752849" cy="533426"/>
        </a:xfrm>
        <a:prstGeom xmlns:a="http://schemas.openxmlformats.org/drawingml/2006/main" prst="rect">
          <a:avLst/>
        </a:prstGeom>
        <a:solidFill xmlns:a="http://schemas.openxmlformats.org/drawingml/2006/main">
          <a:schemeClr val="accent1">
            <a:lumMod val="40000"/>
            <a:lumOff val="60000"/>
          </a:schemeClr>
        </a:solidFill>
      </cdr:spPr>
      <cdr:txBody>
        <a:bodyPr xmlns:a="http://schemas.openxmlformats.org/drawingml/2006/main" wrap="square" rtlCol="0" anchor="t"/>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100" dirty="0"/>
            <a:t>Data Disaggregation Intervention:</a:t>
          </a:r>
          <a:r>
            <a:rPr lang="en-US" sz="1100" baseline="0" dirty="0"/>
            <a:t> March 2019 - June 2020</a:t>
          </a:r>
        </a:p>
        <a:p xmlns:a="http://schemas.openxmlformats.org/drawingml/2006/main">
          <a:pPr algn="l"/>
          <a:r>
            <a:rPr lang="en-US" sz="1100" baseline="0" dirty="0"/>
            <a:t>Rate: </a:t>
          </a:r>
          <a:r>
            <a:rPr lang="en-US" dirty="0">
              <a:effectLst/>
            </a:rPr>
            <a:t>31.58%</a:t>
          </a:r>
          <a:endParaRPr lang="en-US" sz="1100" dirty="0"/>
        </a:p>
      </cdr:txBody>
    </cdr:sp>
  </cdr:relSizeAnchor>
  <cdr:relSizeAnchor xmlns:cdr="http://schemas.openxmlformats.org/drawingml/2006/chartDrawing">
    <cdr:from>
      <cdr:x>0.08988</cdr:x>
      <cdr:y>0.25383</cdr:y>
    </cdr:from>
    <cdr:to>
      <cdr:x>0.40535</cdr:x>
      <cdr:y>0.30952</cdr:y>
    </cdr:to>
    <cdr:sp macro="" textlink="">
      <cdr:nvSpPr>
        <cdr:cNvPr id="6" name="Left Brace 5"/>
        <cdr:cNvSpPr/>
      </cdr:nvSpPr>
      <cdr:spPr>
        <a:xfrm xmlns:a="http://schemas.openxmlformats.org/drawingml/2006/main" rot="5400000">
          <a:off x="2690337" y="-52528"/>
          <a:ext cx="350520" cy="3650894"/>
        </a:xfrm>
        <a:prstGeom xmlns:a="http://schemas.openxmlformats.org/drawingml/2006/main" prst="leftBrace">
          <a:avLst>
            <a:gd name="adj1" fmla="val 67424"/>
            <a:gd name="adj2" fmla="val 75627"/>
          </a:avLst>
        </a:prstGeom>
        <a:ln xmlns:a="http://schemas.openxmlformats.org/drawingml/2006/main" w="190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0.42677</cdr:x>
      <cdr:y>0.38095</cdr:y>
    </cdr:from>
    <cdr:to>
      <cdr:x>0.9877</cdr:x>
      <cdr:y>0.43664</cdr:y>
    </cdr:to>
    <cdr:sp macro="" textlink="">
      <cdr:nvSpPr>
        <cdr:cNvPr id="7" name="Left Brace 6"/>
        <cdr:cNvSpPr/>
      </cdr:nvSpPr>
      <cdr:spPr>
        <a:xfrm xmlns:a="http://schemas.openxmlformats.org/drawingml/2006/main" rot="5400000">
          <a:off x="8009482" y="-672782"/>
          <a:ext cx="350520" cy="6491573"/>
        </a:xfrm>
        <a:prstGeom xmlns:a="http://schemas.openxmlformats.org/drawingml/2006/main" prst="leftBrace">
          <a:avLst>
            <a:gd name="adj1" fmla="val 67424"/>
            <a:gd name="adj2" fmla="val 29029"/>
          </a:avLst>
        </a:prstGeom>
        <a:ln xmlns:a="http://schemas.openxmlformats.org/drawingml/2006/main" w="190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0.30974</cdr:x>
      <cdr:y>0.2154</cdr:y>
    </cdr:from>
    <cdr:to>
      <cdr:x>0.81015</cdr:x>
      <cdr:y>0.26079</cdr:y>
    </cdr:to>
    <cdr:sp macro="" textlink="">
      <cdr:nvSpPr>
        <cdr:cNvPr id="9" name="TextBox 1"/>
        <cdr:cNvSpPr txBox="1"/>
      </cdr:nvSpPr>
      <cdr:spPr>
        <a:xfrm xmlns:a="http://schemas.openxmlformats.org/drawingml/2006/main">
          <a:off x="3584575" y="1355725"/>
          <a:ext cx="5791199" cy="285750"/>
        </a:xfrm>
        <a:prstGeom xmlns:a="http://schemas.openxmlformats.org/drawingml/2006/main" prst="rect">
          <a:avLst/>
        </a:prstGeom>
        <a:solidFill xmlns:a="http://schemas.openxmlformats.org/drawingml/2006/main">
          <a:schemeClr val="accent1">
            <a:lumMod val="40000"/>
            <a:lumOff val="60000"/>
          </a:schemeClr>
        </a:solidFill>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lang="en-US" sz="1100" dirty="0">
              <a:effectLst/>
              <a:latin typeface="+mn-lt"/>
              <a:ea typeface="+mn-ea"/>
              <a:cs typeface="+mn-cs"/>
            </a:rPr>
            <a:t>Presentation</a:t>
          </a:r>
          <a:r>
            <a:rPr lang="en-US" sz="1100" baseline="0" dirty="0">
              <a:effectLst/>
              <a:latin typeface="+mn-lt"/>
              <a:ea typeface="+mn-ea"/>
              <a:cs typeface="+mn-cs"/>
            </a:rPr>
            <a:t> of Severe Maternal Morbidity Rates Stratified by Race &amp; Ethnicity begins March 2019</a:t>
          </a:r>
          <a:endParaRPr lang="en-US" dirty="0">
            <a:effectLst/>
          </a:endParaRPr>
        </a:p>
        <a:p xmlns:a="http://schemas.openxmlformats.org/drawingml/2006/main">
          <a:endParaRPr lang="en-US" sz="1100" dirty="0"/>
        </a:p>
      </cdr:txBody>
    </cdr:sp>
  </cdr:relSizeAnchor>
  <cdr:relSizeAnchor xmlns:cdr="http://schemas.openxmlformats.org/drawingml/2006/chartDrawing">
    <cdr:from>
      <cdr:x>0.40988</cdr:x>
      <cdr:y>0.26029</cdr:y>
    </cdr:from>
    <cdr:to>
      <cdr:x>0.41235</cdr:x>
      <cdr:y>0.87167</cdr:y>
    </cdr:to>
    <cdr:cxnSp macro="">
      <cdr:nvCxnSpPr>
        <cdr:cNvPr id="10" name="Straight Connector 9">
          <a:extLst xmlns:a="http://schemas.openxmlformats.org/drawingml/2006/main">
            <a:ext uri="{FF2B5EF4-FFF2-40B4-BE49-F238E27FC236}">
              <a16:creationId xmlns:a16="http://schemas.microsoft.com/office/drawing/2014/main" id="{657D7ABE-40BB-442C-AD30-90DDBAF4D009}"/>
            </a:ext>
          </a:extLst>
        </cdr:cNvPr>
        <cdr:cNvCxnSpPr/>
      </cdr:nvCxnSpPr>
      <cdr:spPr>
        <a:xfrm xmlns:a="http://schemas.openxmlformats.org/drawingml/2006/main" flipH="1">
          <a:off x="4743450" y="1638300"/>
          <a:ext cx="28575" cy="384810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2193" tIns="46097" rIns="92193" bIns="46097" rtlCol="0"/>
          <a:lstStyle>
            <a:lvl1pPr algn="l">
              <a:defRPr sz="1300"/>
            </a:lvl1pPr>
          </a:lstStyle>
          <a:p>
            <a:endParaRPr lang="en-US" dirty="0"/>
          </a:p>
        </p:txBody>
      </p:sp>
      <p:sp>
        <p:nvSpPr>
          <p:cNvPr id="3" name="Date Placeholder 2"/>
          <p:cNvSpPr>
            <a:spLocks noGrp="1"/>
          </p:cNvSpPr>
          <p:nvPr>
            <p:ph type="dt" sz="quarter" idx="1"/>
          </p:nvPr>
        </p:nvSpPr>
        <p:spPr>
          <a:xfrm>
            <a:off x="3970938" y="0"/>
            <a:ext cx="3037840" cy="466435"/>
          </a:xfrm>
          <a:prstGeom prst="rect">
            <a:avLst/>
          </a:prstGeom>
        </p:spPr>
        <p:txBody>
          <a:bodyPr vert="horz" lIns="92193" tIns="46097" rIns="92193" bIns="46097" rtlCol="0"/>
          <a:lstStyle>
            <a:lvl1pPr algn="r">
              <a:defRPr sz="1300"/>
            </a:lvl1pPr>
          </a:lstStyle>
          <a:p>
            <a:fld id="{107EA85C-E189-4BC9-B342-E72307127998}" type="datetimeFigureOut">
              <a:rPr lang="en-US" smtClean="0"/>
              <a:t>10/22/2021</a:t>
            </a:fld>
            <a:endParaRPr lang="en-US" dirty="0"/>
          </a:p>
        </p:txBody>
      </p:sp>
      <p:sp>
        <p:nvSpPr>
          <p:cNvPr id="4" name="Footer Placeholder 3"/>
          <p:cNvSpPr>
            <a:spLocks noGrp="1"/>
          </p:cNvSpPr>
          <p:nvPr>
            <p:ph type="ftr" sz="quarter" idx="2"/>
          </p:nvPr>
        </p:nvSpPr>
        <p:spPr>
          <a:xfrm>
            <a:off x="0" y="8829967"/>
            <a:ext cx="3037840" cy="466434"/>
          </a:xfrm>
          <a:prstGeom prst="rect">
            <a:avLst/>
          </a:prstGeom>
        </p:spPr>
        <p:txBody>
          <a:bodyPr vert="horz" lIns="92193" tIns="46097" rIns="92193" bIns="46097"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0938" y="8829967"/>
            <a:ext cx="3037840" cy="466434"/>
          </a:xfrm>
          <a:prstGeom prst="rect">
            <a:avLst/>
          </a:prstGeom>
        </p:spPr>
        <p:txBody>
          <a:bodyPr vert="horz" lIns="92193" tIns="46097" rIns="92193" bIns="46097" rtlCol="0" anchor="b"/>
          <a:lstStyle>
            <a:lvl1pPr algn="r">
              <a:defRPr sz="1300"/>
            </a:lvl1pPr>
          </a:lstStyle>
          <a:p>
            <a:fld id="{AB36602E-79F7-4BEE-9DD8-2FBE1F8C9668}" type="slidenum">
              <a:rPr lang="en-US" smtClean="0"/>
              <a:t>‹#›</a:t>
            </a:fld>
            <a:endParaRPr lang="en-US" dirty="0"/>
          </a:p>
        </p:txBody>
      </p:sp>
    </p:spTree>
    <p:extLst>
      <p:ext uri="{BB962C8B-B14F-4D97-AF65-F5344CB8AC3E}">
        <p14:creationId xmlns:p14="http://schemas.microsoft.com/office/powerpoint/2010/main" val="26371244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2193" tIns="46097" rIns="92193" bIns="46097" rtlCol="0"/>
          <a:lstStyle>
            <a:lvl1pPr algn="l">
              <a:defRPr sz="1300"/>
            </a:lvl1pPr>
          </a:lstStyle>
          <a:p>
            <a:endParaRPr lang="en-US" dirty="0"/>
          </a:p>
        </p:txBody>
      </p:sp>
      <p:sp>
        <p:nvSpPr>
          <p:cNvPr id="3" name="Date Placeholder 2"/>
          <p:cNvSpPr>
            <a:spLocks noGrp="1"/>
          </p:cNvSpPr>
          <p:nvPr>
            <p:ph type="dt" idx="1"/>
          </p:nvPr>
        </p:nvSpPr>
        <p:spPr>
          <a:xfrm>
            <a:off x="3970938" y="0"/>
            <a:ext cx="3037840" cy="466435"/>
          </a:xfrm>
          <a:prstGeom prst="rect">
            <a:avLst/>
          </a:prstGeom>
        </p:spPr>
        <p:txBody>
          <a:bodyPr vert="horz" lIns="92193" tIns="46097" rIns="92193" bIns="46097" rtlCol="0"/>
          <a:lstStyle>
            <a:lvl1pPr algn="r">
              <a:defRPr sz="1300"/>
            </a:lvl1pPr>
          </a:lstStyle>
          <a:p>
            <a:fld id="{DFCF6E76-BC24-47D1-85B3-EE0AD082B875}" type="datetimeFigureOut">
              <a:rPr lang="en-US" smtClean="0"/>
              <a:t>10/22/2021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2193" tIns="46097" rIns="92193" bIns="46097"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2193" tIns="46097" rIns="92193" bIns="4609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4"/>
          </a:xfrm>
          <a:prstGeom prst="rect">
            <a:avLst/>
          </a:prstGeom>
        </p:spPr>
        <p:txBody>
          <a:bodyPr vert="horz" lIns="92193" tIns="46097" rIns="92193" bIns="46097"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7"/>
            <a:ext cx="3037840" cy="466434"/>
          </a:xfrm>
          <a:prstGeom prst="rect">
            <a:avLst/>
          </a:prstGeom>
        </p:spPr>
        <p:txBody>
          <a:bodyPr vert="horz" lIns="92193" tIns="46097" rIns="92193" bIns="46097" rtlCol="0" anchor="b"/>
          <a:lstStyle>
            <a:lvl1pPr algn="r">
              <a:defRPr sz="1300"/>
            </a:lvl1pPr>
          </a:lstStyle>
          <a:p>
            <a:fld id="{2A519B31-0220-4E41-A907-BD06961FAC12}" type="slidenum">
              <a:rPr lang="en-US" smtClean="0"/>
              <a:t>‹#›</a:t>
            </a:fld>
            <a:endParaRPr lang="en-US" dirty="0"/>
          </a:p>
        </p:txBody>
      </p:sp>
    </p:spTree>
    <p:extLst>
      <p:ext uri="{BB962C8B-B14F-4D97-AF65-F5344CB8AC3E}">
        <p14:creationId xmlns:p14="http://schemas.microsoft.com/office/powerpoint/2010/main" val="1776735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dc.gov/reproductivehealth/maternal-mortality/disparities-pregnancy-related-deaths/infographic.htm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orwh.od.nih.gov/toolkit/other-relevant-federal-policies/OMB-standards"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onder.cdc.gov/wonder/help/populations/bridged-race/Directive15.html"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ahrq.gov/talkingquality/measures/types.html#:~:text=Types%20of%20Health%20Care%20Quality%20Measures%201%20Structural,a%20health%20care%20condition.%203%20Outcome%20Measures.%20"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519B31-0220-4E41-A907-BD06961FAC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7355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Christina Davidson is a board-certified Maternal Fetal Medicine specialist and the Vice Chair of Quality, Patient Safety &amp; Equity for the Department of Obstetrics &amp; Gynecology at Baylor College of Medicine.  She is also the Chief Quality Officer for Obstetrics &amp; Gynecology at Texas Children’s Hospital, a co-chair of the Obstetrics subcommittee of the Texas Collaborative for Healthy Mothers and Babies, and the Vice Chair of the Society for Maternal-Fetal Medicine Patient Safety and Quality Committee. </a:t>
            </a:r>
          </a:p>
          <a:p>
            <a:endParaRPr lang="en-US" b="0" i="0" dirty="0">
              <a:solidFill>
                <a:schemeClr val="tx1"/>
              </a:solidFill>
              <a:effectLst/>
              <a:latin typeface="+mn-lt"/>
            </a:endParaRPr>
          </a:p>
          <a:p>
            <a:r>
              <a:rPr lang="en-US" b="0" i="0" dirty="0">
                <a:solidFill>
                  <a:srgbClr val="333333"/>
                </a:solidFill>
                <a:effectLst/>
                <a:latin typeface="Lato" panose="020B0604020202020204" pitchFamily="34" charset="0"/>
              </a:rPr>
              <a:t>Luke is the Manager of Revenue Cycle Education and Training at Texas Children's Hospital. Luke's team is responsible for training all Revenue and Access job roles across the organization. He has been an Epic trainer for 14 years and specializes in Epic software training and eLearning development</a:t>
            </a:r>
            <a:endParaRPr lang="en-US" dirty="0"/>
          </a:p>
          <a:p>
            <a:endParaRPr lang="en-US" dirty="0"/>
          </a:p>
          <a:p>
            <a:r>
              <a:rPr lang="en-US" dirty="0"/>
              <a:t>Sean is the Ambulatory Business Manager for The Texas Children’s Maternal Fetal Center. He is a native Houstonian who returned to Houston after his military service in the United States Navy. Sean has over 20 years of management and customer service experience. He begin his 11 year tenure with Texas Children’s at West Campus in Cardiology, Pulmonary and Orthopedics as an Ambulatory Services Representative.</a:t>
            </a:r>
          </a:p>
          <a:p>
            <a:endParaRPr lang="en-US" dirty="0"/>
          </a:p>
          <a:p>
            <a:endParaRPr lang="en-US" dirty="0"/>
          </a:p>
        </p:txBody>
      </p:sp>
      <p:sp>
        <p:nvSpPr>
          <p:cNvPr id="4" name="Slide Number Placeholder 3"/>
          <p:cNvSpPr>
            <a:spLocks noGrp="1"/>
          </p:cNvSpPr>
          <p:nvPr>
            <p:ph type="sldNum" sz="quarter" idx="5"/>
          </p:nvPr>
        </p:nvSpPr>
        <p:spPr/>
        <p:txBody>
          <a:bodyPr/>
          <a:lstStyle/>
          <a:p>
            <a:fld id="{2A519B31-0220-4E41-A907-BD06961FAC12}" type="slidenum">
              <a:rPr lang="en-US" smtClean="0"/>
              <a:t>11</a:t>
            </a:fld>
            <a:endParaRPr lang="en-US" dirty="0"/>
          </a:p>
        </p:txBody>
      </p:sp>
    </p:spTree>
    <p:extLst>
      <p:ext uri="{BB962C8B-B14F-4D97-AF65-F5344CB8AC3E}">
        <p14:creationId xmlns:p14="http://schemas.microsoft.com/office/powerpoint/2010/main" val="3217867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https://www.cdc.gov/reproductivehealth/maternal-mortality/disparities-pregnancy-related-deaths/infographic.html</a:t>
            </a:r>
            <a:endParaRPr lang="en-US" dirty="0"/>
          </a:p>
          <a:p>
            <a:endParaRPr lang="en-US" dirty="0"/>
          </a:p>
          <a:p>
            <a:pPr algn="l"/>
            <a:r>
              <a:rPr lang="en-US" b="1" i="0" dirty="0">
                <a:solidFill>
                  <a:srgbClr val="000000"/>
                </a:solidFill>
                <a:effectLst/>
                <a:latin typeface="Merriweather"/>
              </a:rPr>
              <a:t>About 700 women die each year in the U.S. as a result of pregnancy or its complications.</a:t>
            </a:r>
          </a:p>
          <a:p>
            <a:pPr algn="l"/>
            <a:r>
              <a:rPr lang="en-US" b="1" i="0" dirty="0">
                <a:solidFill>
                  <a:srgbClr val="000000"/>
                </a:solidFill>
                <a:effectLst/>
                <a:latin typeface="Merriweather"/>
              </a:rPr>
              <a:t>American Indian/Alaska Native and Black women are 2 to 3 times as likely to die from a pregnancy-related cause than white women.  </a:t>
            </a:r>
            <a:r>
              <a:rPr lang="en-US" b="1" dirty="0"/>
              <a:t>Black women are 3–4 times more likely to die a pregnancy-related death as compared  with white women, and this is independent of education, income, and comorbidities.</a:t>
            </a:r>
          </a:p>
          <a:p>
            <a:pPr algn="l"/>
            <a:endParaRPr lang="en-US" b="1" dirty="0"/>
          </a:p>
          <a:p>
            <a:pPr defTabSz="971029">
              <a:defRPr/>
            </a:pPr>
            <a:r>
              <a:rPr lang="en-US" b="1" i="0" dirty="0">
                <a:solidFill>
                  <a:srgbClr val="000000"/>
                </a:solidFill>
                <a:effectLst/>
                <a:latin typeface="Merriweather"/>
              </a:rPr>
              <a:t>The PRMR (which is </a:t>
            </a:r>
            <a:r>
              <a:rPr lang="en-US" b="1" i="0" dirty="0">
                <a:solidFill>
                  <a:srgbClr val="000000"/>
                </a:solidFill>
                <a:effectLst/>
                <a:latin typeface="Open Sans"/>
              </a:rPr>
              <a:t>an estimate of the number of pregnancy-related deaths for every 100,000 live births) </a:t>
            </a:r>
            <a:r>
              <a:rPr lang="en-US" b="1" i="0" dirty="0">
                <a:solidFill>
                  <a:srgbClr val="000000"/>
                </a:solidFill>
                <a:effectLst/>
                <a:latin typeface="Merriweather"/>
              </a:rPr>
              <a:t>for black women with at least a college degree was 5 times as high as white women with a similar education. Non-Hispanic Black women with graduate degrees have higher rates of severe maternal morbidity than non-Hispanic White women who never graduated from high school. </a:t>
            </a:r>
          </a:p>
          <a:p>
            <a:pPr defTabSz="971029">
              <a:defRPr/>
            </a:pPr>
            <a:endParaRPr lang="en-US" b="0" i="0" dirty="0">
              <a:solidFill>
                <a:srgbClr val="000000"/>
              </a:solidFill>
              <a:effectLst/>
              <a:latin typeface="Merriweather"/>
            </a:endParaRPr>
          </a:p>
          <a:p>
            <a:pPr defTabSz="971029">
              <a:defRPr/>
            </a:pPr>
            <a:r>
              <a:rPr lang="en-US" b="0" i="0" dirty="0">
                <a:solidFill>
                  <a:srgbClr val="000000"/>
                </a:solidFill>
                <a:effectLst/>
                <a:latin typeface="Merriweather"/>
              </a:rPr>
              <a:t>Inequities increase by age, with the disparity for black and AI/AN women older than 30 years four to five times that of their white counterparts. For example, the disparity ratio for black women compared to white women ranged from 1.5 among the &lt;20 years age group to 4.3 for the 30–34 years age group.</a:t>
            </a:r>
          </a:p>
          <a:p>
            <a:pPr algn="l"/>
            <a:endParaRPr lang="en-US" b="1" dirty="0"/>
          </a:p>
          <a:p>
            <a:pPr algn="l"/>
            <a:endParaRPr lang="en-US" dirty="0"/>
          </a:p>
          <a:p>
            <a:pPr defTabSz="971029">
              <a:defRPr/>
            </a:pPr>
            <a:r>
              <a:rPr lang="en-US" b="0" i="0" dirty="0">
                <a:solidFill>
                  <a:srgbClr val="000000"/>
                </a:solidFill>
                <a:effectLst/>
                <a:latin typeface="Merriweather"/>
              </a:rPr>
              <a:t>State Pregnancy-Related Mortality Ratios (PRMR) were placed equally into three groups (high, medium, low) and the PRMR was further calculated by race/ethnicity for each group. Even in states with the lowest PRMR, the PRMR for black women was about 3 times as high as the PRMR for white women.</a:t>
            </a:r>
            <a:endParaRPr lang="en-US" dirty="0"/>
          </a:p>
          <a:p>
            <a:pPr defTabSz="971029">
              <a:defRPr/>
            </a:pPr>
            <a:endParaRPr lang="en-US" dirty="0"/>
          </a:p>
          <a:p>
            <a:pPr defTabSz="971029">
              <a:defRPr/>
            </a:pPr>
            <a:r>
              <a:rPr lang="en-US" b="1" dirty="0"/>
              <a:t>CDC</a:t>
            </a:r>
            <a:r>
              <a:rPr lang="en-US" dirty="0"/>
              <a:t>: Pregnancy-related death is defined as “the death of a woman while pregnant or within 1 year of pregnancy termination—regardless of the duration or site of the pregnancy—from any cause related to or aggravated by the pregnancy or its management, but not from accidental or incidental causes.” This definition relies on the connected causality of the WHO definition, but extends the time frame to one year, with a subclassification of late pregnancy related death for those beyond 42 days. Pregnancy-associated death is defined as “all deaths during pregnancy or within 1 year of pregnancy regardless of cause,” which forms a collection of cases from which to find pregnancy-related death. </a:t>
            </a:r>
          </a:p>
          <a:p>
            <a:endParaRPr lang="en-US" dirty="0"/>
          </a:p>
          <a:p>
            <a:r>
              <a:rPr lang="en-US" dirty="0"/>
              <a:t>The </a:t>
            </a:r>
            <a:r>
              <a:rPr lang="en-US" b="1" dirty="0"/>
              <a:t>WHO</a:t>
            </a:r>
            <a:r>
              <a:rPr lang="en-US" dirty="0"/>
              <a:t> uses the term “maternal death” to identify maternal mortality defined as “the </a:t>
            </a:r>
            <a:r>
              <a:rPr lang="en-US" b="1" dirty="0"/>
              <a:t>death of a woman while pregnant or within 42 days of termination of pregnancy</a:t>
            </a:r>
            <a:r>
              <a:rPr lang="en-US" dirty="0"/>
              <a:t>, irrespective of the duration and site of the pregnancy, from any cause related to or aggravated by the pregnancy or its management but not from accidental or incidental causes.”</a:t>
            </a:r>
          </a:p>
        </p:txBody>
      </p:sp>
      <p:sp>
        <p:nvSpPr>
          <p:cNvPr id="4" name="Slide Number Placeholder 3"/>
          <p:cNvSpPr>
            <a:spLocks noGrp="1"/>
          </p:cNvSpPr>
          <p:nvPr>
            <p:ph type="sldNum" sz="quarter" idx="5"/>
          </p:nvPr>
        </p:nvSpPr>
        <p:spPr/>
        <p:txBody>
          <a:bodyPr/>
          <a:lstStyle/>
          <a:p>
            <a:pPr marL="0" marR="0" lvl="0" indent="0" algn="r" defTabSz="485515" rtl="0" eaLnBrk="1" fontAlgn="auto" latinLnBrk="0" hangingPunct="1">
              <a:lnSpc>
                <a:spcPct val="100000"/>
              </a:lnSpc>
              <a:spcBef>
                <a:spcPts val="0"/>
              </a:spcBef>
              <a:spcAft>
                <a:spcPts val="0"/>
              </a:spcAft>
              <a:buClrTx/>
              <a:buSzTx/>
              <a:buFontTx/>
              <a:buNone/>
              <a:tabLst/>
              <a:defRPr/>
            </a:pPr>
            <a:fld id="{5F38E2C1-A6E6-4A96-BD1F-60F35E392FA1}"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85515"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48725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Infant mortality also varies by race. In the United States, Black newborns die at 2-3X the rate of White newborns. When looking at infant mortality rates by race and ethnicity in the Unites States in 2017-2018, infants of non-Hispanic black women had the highest mortality rate (10.75), followed by infants of non-Hispanic Native Hawaiian or Other Pacific Islander (9.39), non-Hispanic American Indian or Alaska Native (8.15), Hispanic (4.86), non-Hispanic white (4.63), and non-Hispanic Asian (3.63) women. </a:t>
            </a:r>
          </a:p>
          <a:p>
            <a:endParaRPr lang="en-US" b="1" dirty="0"/>
          </a:p>
          <a:p>
            <a:r>
              <a:rPr lang="en-US" b="1" dirty="0"/>
              <a:t>Additionally, a recent publication examining 1.8 million hospital births in the state of Florida between 1992 and 2015 suggest that newborn– physician racial concordance is associated with a significant improvement in mortality for Black infants. Under the care of White physicians, Black newborns experience triple the in-hospital mortality rate of White infants.  </a:t>
            </a:r>
            <a:r>
              <a:rPr lang="en-US" b="0" dirty="0"/>
              <a:t>Results further suggest that these benefits manifest during more challenging births and in hospitals that deliver more Black babies. We find no significant improvement in maternal mortality when birthing mothers share race with their physician.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A071A0-A06B-4C7C-BCF8-9E1F254DF6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02647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1145">
              <a:defRPr/>
            </a:pPr>
            <a:r>
              <a:rPr lang="en-US" dirty="0"/>
              <a:t>The United States has the highest maternal mortality rate of any high resource country—and it is the only country outside of Afghanistan and Sudan where the rate is rising.</a:t>
            </a:r>
          </a:p>
          <a:p>
            <a:pPr defTabSz="471145">
              <a:defRPr/>
            </a:pPr>
            <a:endParaRPr lang="en-US" dirty="0"/>
          </a:p>
          <a:p>
            <a:pPr defTabSz="471145">
              <a:defRPr/>
            </a:pPr>
            <a:r>
              <a:rPr lang="en-US" dirty="0"/>
              <a:t>Whereas every other developed country seems to be decreasing its MM rate, the US rate is increasing.</a:t>
            </a:r>
          </a:p>
          <a:p>
            <a:pPr defTabSz="471145">
              <a:defRPr/>
            </a:pPr>
            <a:endParaRPr lang="en-US" dirty="0"/>
          </a:p>
          <a:p>
            <a:pPr defTabSz="471145">
              <a:defRPr/>
            </a:pPr>
            <a:r>
              <a:rPr lang="en-US" dirty="0"/>
              <a:t>Black women are 3–4 times more likely to die a pregnancy-related death as compared  with white women, and this is independent of education, income, and comorbidities.</a:t>
            </a:r>
          </a:p>
          <a:p>
            <a:pPr defTabSz="471145">
              <a:defRPr/>
            </a:pPr>
            <a:endParaRPr lang="en-US" dirty="0"/>
          </a:p>
          <a:p>
            <a:pPr defTabSz="471145">
              <a:defRPr/>
            </a:pPr>
            <a:endParaRPr lang="en-US" b="1" dirty="0"/>
          </a:p>
          <a:p>
            <a:pPr defTabSz="471145">
              <a:defRPr/>
            </a:pPr>
            <a:r>
              <a:rPr lang="en-US" b="1" dirty="0"/>
              <a:t>Most maternal deaths occur more than 42 days after delivery</a:t>
            </a:r>
          </a:p>
          <a:p>
            <a:endParaRPr lang="en-US" dirty="0"/>
          </a:p>
        </p:txBody>
      </p:sp>
      <p:sp>
        <p:nvSpPr>
          <p:cNvPr id="4" name="Slide Number Placeholder 3"/>
          <p:cNvSpPr>
            <a:spLocks noGrp="1"/>
          </p:cNvSpPr>
          <p:nvPr>
            <p:ph type="sldNum" sz="quarter" idx="5"/>
          </p:nvPr>
        </p:nvSpPr>
        <p:spPr/>
        <p:txBody>
          <a:bodyPr/>
          <a:lstStyle/>
          <a:p>
            <a:pPr marL="0" marR="0" lvl="0" indent="0" algn="r" defTabSz="942289" rtl="0" eaLnBrk="1" fontAlgn="auto" latinLnBrk="0" hangingPunct="1">
              <a:lnSpc>
                <a:spcPct val="100000"/>
              </a:lnSpc>
              <a:spcBef>
                <a:spcPts val="0"/>
              </a:spcBef>
              <a:spcAft>
                <a:spcPts val="0"/>
              </a:spcAft>
              <a:buClrTx/>
              <a:buSzTx/>
              <a:buFontTx/>
              <a:buNone/>
              <a:tabLst/>
              <a:defRPr/>
            </a:pPr>
            <a:fld id="{8082D80C-571E-4C90-BF02-122AD64F4C4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62079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900" dirty="0">
                <a:solidFill>
                  <a:srgbClr val="000000"/>
                </a:solidFill>
                <a:latin typeface="Georgia" panose="02040502050405020303" pitchFamily="18" charset="0"/>
              </a:rPr>
              <a:t>There are 5 core elements to the IHI’s Health Equity Framework – I’m going to go over 4 of them briefly. The 5</a:t>
            </a:r>
            <a:r>
              <a:rPr lang="en-US" sz="1900" baseline="30000" dirty="0">
                <a:solidFill>
                  <a:srgbClr val="000000"/>
                </a:solidFill>
                <a:latin typeface="Georgia" panose="02040502050405020303" pitchFamily="18" charset="0"/>
              </a:rPr>
              <a:t>th</a:t>
            </a:r>
            <a:r>
              <a:rPr lang="en-US" sz="1900" dirty="0">
                <a:solidFill>
                  <a:srgbClr val="000000"/>
                </a:solidFill>
                <a:latin typeface="Georgia" panose="02040502050405020303" pitchFamily="18" charset="0"/>
              </a:rPr>
              <a:t> is related to partnering with the community and outside the scope of this workshop. However, there are detailed guides for all 5 elements on the IHI’s website. </a:t>
            </a:r>
          </a:p>
          <a:p>
            <a:pPr algn="l"/>
            <a:endParaRPr lang="en-US" sz="1900" dirty="0">
              <a:solidFill>
                <a:srgbClr val="000000"/>
              </a:solidFill>
              <a:latin typeface="Georgia" panose="02040502050405020303" pitchFamily="18" charset="0"/>
            </a:endParaRPr>
          </a:p>
          <a:p>
            <a:pPr algn="l"/>
            <a:r>
              <a:rPr lang="en-US" sz="1900" dirty="0">
                <a:solidFill>
                  <a:srgbClr val="000000"/>
                </a:solidFill>
                <a:latin typeface="Georgia" panose="02040502050405020303" pitchFamily="18" charset="0"/>
              </a:rPr>
              <a:t>The IHI also has the Improving Health Equity Assessment tool available on their website; that tool helps hospitals evaluate their current health equity efforts to identify areas for improvement. It is to be completed by senior leadership responsible for health equity within the organization. They each complete it individually and then meet to compare and discuss. The leadership can then identify goals and incorporate them into the strategic plan for the organization. Each department then aligns their goals with the organization’s strategic plan. </a:t>
            </a:r>
          </a:p>
          <a:p>
            <a:r>
              <a:rPr lang="en-US" sz="1900" dirty="0">
                <a:solidFill>
                  <a:srgbClr val="000000"/>
                </a:solidFill>
                <a:latin typeface="Georgia" panose="02040502050405020303" pitchFamily="18" charset="0"/>
              </a:rPr>
              <a:t>Make Health Equity a Strategic Priority </a:t>
            </a:r>
          </a:p>
          <a:p>
            <a:r>
              <a:rPr lang="en-US" sz="1900" dirty="0">
                <a:solidFill>
                  <a:srgbClr val="000000"/>
                </a:solidFill>
                <a:latin typeface="Georgia" panose="02040502050405020303" pitchFamily="18" charset="0"/>
              </a:rPr>
              <a:t>Organizational leaders commit to improving health equity by including equity in the organization’s strategy and goals. Equity is viewed as mission critical — that is, the mission, vision, and business cannot thrive without a focus on equity. </a:t>
            </a:r>
          </a:p>
          <a:p>
            <a:r>
              <a:rPr lang="en-US" sz="1900" dirty="0">
                <a:solidFill>
                  <a:srgbClr val="000000"/>
                </a:solidFill>
                <a:latin typeface="Georgia" panose="02040502050405020303" pitchFamily="18" charset="0"/>
              </a:rPr>
              <a:t>• Build Infrastructure to Support Health Equity </a:t>
            </a:r>
          </a:p>
          <a:p>
            <a:endParaRPr lang="en-US" sz="1900" dirty="0">
              <a:solidFill>
                <a:srgbClr val="000000"/>
              </a:solidFill>
              <a:latin typeface="Georgia" panose="02040502050405020303" pitchFamily="18" charset="0"/>
            </a:endParaRPr>
          </a:p>
          <a:p>
            <a:r>
              <a:rPr lang="en-US" sz="1900" dirty="0">
                <a:solidFill>
                  <a:srgbClr val="000000"/>
                </a:solidFill>
                <a:latin typeface="Georgia" panose="02040502050405020303" pitchFamily="18" charset="0"/>
              </a:rPr>
              <a:t>Operationalizing a health equity strategy requires dedicated resources, including human resources and data resources, as well as an organizational infrastructure. </a:t>
            </a:r>
          </a:p>
          <a:p>
            <a:r>
              <a:rPr lang="en-US" sz="1900" dirty="0">
                <a:solidFill>
                  <a:srgbClr val="000000"/>
                </a:solidFill>
                <a:latin typeface="Georgia" panose="02040502050405020303" pitchFamily="18" charset="0"/>
              </a:rPr>
              <a:t>• </a:t>
            </a:r>
            <a:r>
              <a:rPr lang="en-US" sz="1900" b="1" dirty="0">
                <a:solidFill>
                  <a:srgbClr val="000000"/>
                </a:solidFill>
                <a:latin typeface="Georgia" panose="02040502050405020303" pitchFamily="18" charset="0"/>
              </a:rPr>
              <a:t>Address the Multiple Determinants of Health </a:t>
            </a:r>
            <a:endParaRPr lang="en-US" sz="1900" dirty="0">
              <a:solidFill>
                <a:srgbClr val="000000"/>
              </a:solidFill>
              <a:latin typeface="Georgia" panose="02040502050405020303" pitchFamily="18" charset="0"/>
            </a:endParaRPr>
          </a:p>
          <a:p>
            <a:endParaRPr lang="en-US" sz="1900" dirty="0">
              <a:solidFill>
                <a:srgbClr val="000000"/>
              </a:solidFill>
              <a:latin typeface="Georgia" panose="02040502050405020303" pitchFamily="18" charset="0"/>
            </a:endParaRPr>
          </a:p>
          <a:p>
            <a:r>
              <a:rPr lang="en-US" sz="1900" dirty="0">
                <a:solidFill>
                  <a:srgbClr val="000000"/>
                </a:solidFill>
                <a:latin typeface="Georgia" panose="02040502050405020303" pitchFamily="18" charset="0"/>
              </a:rPr>
              <a:t>Health care organizations must develop strategies to address the multiple determinants of health, including health care services, organizational policies, the organization’s physical environment, the community’s socioeconomic status, and encouraging healthy behaviors. </a:t>
            </a:r>
          </a:p>
          <a:p>
            <a:r>
              <a:rPr lang="en-US" sz="1900" dirty="0">
                <a:solidFill>
                  <a:srgbClr val="000000"/>
                </a:solidFill>
                <a:latin typeface="Georgia" panose="02040502050405020303" pitchFamily="18" charset="0"/>
              </a:rPr>
              <a:t>• Eliminate Racism and Other Forms of Oppression </a:t>
            </a:r>
          </a:p>
          <a:p>
            <a:endParaRPr lang="en-US" sz="1900" dirty="0">
              <a:solidFill>
                <a:srgbClr val="000000"/>
              </a:solidFill>
              <a:latin typeface="Georgia" panose="02040502050405020303" pitchFamily="18" charset="0"/>
            </a:endParaRPr>
          </a:p>
          <a:p>
            <a:r>
              <a:rPr lang="en-US" sz="1900" dirty="0">
                <a:solidFill>
                  <a:srgbClr val="000000"/>
                </a:solidFill>
                <a:latin typeface="Georgia" panose="02040502050405020303" pitchFamily="18" charset="0"/>
              </a:rPr>
              <a:t>Health care organizations must look at their systems, practices, and policies to assess where inequities are produced and where equity can be proactively created. </a:t>
            </a:r>
          </a:p>
          <a:p>
            <a:r>
              <a:rPr lang="en-US" sz="1900" dirty="0">
                <a:solidFill>
                  <a:srgbClr val="000000"/>
                </a:solidFill>
                <a:latin typeface="Georgia" panose="02040502050405020303" pitchFamily="18" charset="0"/>
              </a:rPr>
              <a:t>• Partner with the Community to Improve Health Equity </a:t>
            </a:r>
          </a:p>
          <a:p>
            <a:endParaRPr lang="en-US" sz="1900" dirty="0">
              <a:solidFill>
                <a:srgbClr val="000000"/>
              </a:solidFill>
              <a:latin typeface="Georgia" panose="02040502050405020303" pitchFamily="18" charset="0"/>
            </a:endParaRPr>
          </a:p>
          <a:p>
            <a:r>
              <a:rPr lang="en-US" sz="1900" dirty="0">
                <a:solidFill>
                  <a:srgbClr val="000000"/>
                </a:solidFill>
                <a:latin typeface="Georgia" panose="02040502050405020303" pitchFamily="18" charset="0"/>
              </a:rPr>
              <a:t>To support communities to reach their full health potential, health care organizations must work in partnership with community members and community-based organizations that are highly engaged with community members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0DBF77-AAD6-437E-9059-50AC42DD65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00617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A071A0-A06B-4C7C-BCF8-9E1F254DF6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60517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5937FA-7A8E-4A8D-A841-713F26D65218}" type="slidenum">
              <a:rPr lang="en-US" smtClean="0"/>
              <a:t>19</a:t>
            </a:fld>
            <a:endParaRPr lang="en-US" dirty="0"/>
          </a:p>
        </p:txBody>
      </p:sp>
    </p:spTree>
    <p:extLst>
      <p:ext uri="{BB962C8B-B14F-4D97-AF65-F5344CB8AC3E}">
        <p14:creationId xmlns:p14="http://schemas.microsoft.com/office/powerpoint/2010/main" val="820256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OMB developed standardized categories for race and ethnicity and as a result many health care organizations adopted the OMB categories. Additionally, the OMB categories for race and ethnicity are included in all electronic health records. OMB standards also enable individuals to select multiple racial categories. (ref = IHI)</a:t>
            </a:r>
          </a:p>
          <a:p>
            <a:endParaRPr lang="en-US" dirty="0"/>
          </a:p>
          <a:p>
            <a:endParaRPr lang="en-US" dirty="0"/>
          </a:p>
          <a:p>
            <a:r>
              <a:rPr lang="en-US" dirty="0"/>
              <a:t>Office of Management and Budget (OMB) </a:t>
            </a:r>
          </a:p>
          <a:p>
            <a:r>
              <a:rPr lang="en-US" dirty="0">
                <a:hlinkClick r:id="rId3"/>
              </a:rPr>
              <a:t>Office of Management and Budget (OMB) Standards | Office of Research on Women's Health (nih.gov)</a:t>
            </a:r>
            <a:endParaRPr lang="en-US" dirty="0"/>
          </a:p>
          <a:p>
            <a:r>
              <a:rPr lang="en-US" dirty="0">
                <a:hlinkClick r:id="rId4"/>
              </a:rPr>
              <a:t>OMB DIRECTIVE 15: RACE AND ETHNIC STANDARDS FOR FEDERAL STATISTICS AND ADMINISTRATIVE REPORTING (cdc.gov)</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C0CFA7-80F3-4D46-B4F4-9DCFF70EAB1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6717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effectLst/>
                <a:latin typeface="Times New Roman" panose="02020603050405020304" pitchFamily="18" charset="0"/>
                <a:ea typeface="Times New Roman" panose="02020603050405020304" pitchFamily="18" charset="0"/>
              </a:rPr>
              <a:t>An approach proposed by the IHI is to use REaL data to stratify one strategic measure to build will and interest among leaders and clinicians. Fast deployment of stratified data for one strategic measure versus waiting for development of an entire dashboard allows the organization to learn and understand aspects of equity in practice. This approach supports IHI’s current recommendation that organizations should gain experience in improving equity by first applying an “equity lens” to existing improvement projects aligned with strategic priorities rather than chartering new projects with the specific focus to improve equity.</a:t>
            </a:r>
            <a:endParaRPr lang="en-US" b="1" dirty="0"/>
          </a:p>
          <a:p>
            <a:endParaRPr lang="en-US" dirty="0"/>
          </a:p>
          <a:p>
            <a:endParaRPr lang="en-US" dirty="0"/>
          </a:p>
          <a:p>
            <a:r>
              <a:rPr lang="en-US" dirty="0"/>
              <a:t>There are two distinct approaches in using QI to address disparities, both of which emphasize the tailoring of interventions to meet the cultural and linguistic needs of the populations of focus. The difference lies in the use of data in the identification of disparities and monitoring of improvement. One approach, commonly used in research and practice, is to focus on improving care for a population that has historically experienced disparities in care or is an underserved population. With this approach, the use of REAL data to monitor differences among and between groups is not emphasized. Improved equity is determined by assessing if interventions lead to improvements in baseline measures. The second and ideal approach is to use REAL data to demonstrate gaps in care by comparing a quality measure among two (or more) groups. For example, colon cancer screening rates for English speaking patients are compared with screening rates for non-English speakers. Improved equity is evaluated by looking for better quality of care and a decrease in the gap between groups. This approach is impossible to do without high quality REAL data. Using this approach, QI can result in three possible effects on equity. First, it can improve care for both groups but have no effect on the gap. Or, QI can improve quality of care and reduce the gap. Lastly, improvement efforts can widen the gap by improving care for one group while worsening it for the second group. Stratifying quality measures improves accuracy and quality of data and therefore allows more efficient and cost effective use of QI resources. This approach also provides a way to demonstrate which practices result in improved equity and can be spread to other systems and settings. Quality improvement may not benefit all populations equally. Careful measurement is vital to improving equity. Focused analysis of data can help uncover disparities between and within populations. These data should be monitored as improvements © 2012 Center for the Health Professions at the University of California, San Francisco Bringing Equity into Quality Improvement: An Overview of the Field and Opportunities Ahead 13 are made to confirm that the changes resulting in the intended goal of diminishing gaps in the quality of care.(Ref=Bringing Equity into Quality Improvement: An Overview and Opportunities Ahead)</a:t>
            </a:r>
          </a:p>
          <a:p>
            <a:endParaRPr lang="en-US" dirty="0"/>
          </a:p>
          <a:p>
            <a:endParaRPr lang="en-US" dirty="0"/>
          </a:p>
          <a:p>
            <a:r>
              <a:rPr lang="en-US" dirty="0"/>
              <a:t>IHI Improving Health Equity:  Build Infrastructure to Support Health Equity</a:t>
            </a:r>
          </a:p>
          <a:p>
            <a:endParaRPr lang="en-US" dirty="0"/>
          </a:p>
          <a:p>
            <a:r>
              <a:rPr lang="en-US" dirty="0"/>
              <a:t>http://www.ihi.org/Engage/Initiatives/Pursuing-Equity/Pages/default.aspx</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D3A6AB-ED4D-4DBD-BA2E-59716FC8DB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42436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dirty="0"/>
              <a:t>Structure measures</a:t>
            </a:r>
            <a:r>
              <a:rPr lang="en-US" sz="1200" dirty="0"/>
              <a:t>: the organization’s infrastructure, capacity, systems, and processes</a:t>
            </a:r>
          </a:p>
          <a:p>
            <a:r>
              <a:rPr lang="en-US" sz="1200" u="sng" dirty="0"/>
              <a:t>Process measures</a:t>
            </a:r>
            <a:r>
              <a:rPr lang="en-US" sz="1200" dirty="0"/>
              <a:t>: the way services are delivered; the activities done to provide care</a:t>
            </a:r>
          </a:p>
          <a:p>
            <a:r>
              <a:rPr lang="en-US" sz="1200" u="sng" dirty="0"/>
              <a:t>Outcome measures</a:t>
            </a:r>
            <a:r>
              <a:rPr lang="en-US" sz="1200" dirty="0"/>
              <a:t>: the overall impact or results of the care provided</a:t>
            </a:r>
          </a:p>
          <a:p>
            <a:r>
              <a:rPr lang="en-US" sz="1200" u="sng" dirty="0"/>
              <a:t>Balancing measures</a:t>
            </a:r>
            <a:r>
              <a:rPr lang="en-US" sz="1200" dirty="0"/>
              <a:t>: check for unintended outcomes </a:t>
            </a:r>
            <a:endParaRPr lang="en-US" sz="1100" dirty="0"/>
          </a:p>
          <a:p>
            <a:endParaRPr lang="en-US" dirty="0"/>
          </a:p>
          <a:p>
            <a:endParaRPr lang="en-US" dirty="0"/>
          </a:p>
          <a:p>
            <a:pPr algn="l"/>
            <a:r>
              <a:rPr lang="en-US" b="1" i="0" dirty="0">
                <a:solidFill>
                  <a:srgbClr val="1B1B1B"/>
                </a:solidFill>
                <a:effectLst/>
                <a:latin typeface="Public Sans Semibold"/>
              </a:rPr>
              <a:t>Structural Measures</a:t>
            </a:r>
          </a:p>
          <a:p>
            <a:pPr algn="l"/>
            <a:r>
              <a:rPr lang="en-US" b="0" i="0" dirty="0">
                <a:solidFill>
                  <a:srgbClr val="1B1B1B"/>
                </a:solidFill>
                <a:effectLst/>
                <a:latin typeface="Source Sans Pro" panose="020B0604020202020204" pitchFamily="34" charset="0"/>
              </a:rPr>
              <a:t>Structural measures give consumers a sense of a health care provider’s capacity, systems, and processes to provide high-quality care. For example:</a:t>
            </a:r>
          </a:p>
          <a:p>
            <a:pPr algn="l">
              <a:buFont typeface="Arial" panose="020B0604020202020204" pitchFamily="34" charset="0"/>
              <a:buChar char="•"/>
            </a:pPr>
            <a:r>
              <a:rPr lang="en-US" b="0" i="0" dirty="0">
                <a:solidFill>
                  <a:srgbClr val="1B1B1B"/>
                </a:solidFill>
                <a:effectLst/>
                <a:latin typeface="Source Sans Pro" panose="020B0604020202020204" pitchFamily="34" charset="0"/>
              </a:rPr>
              <a:t>Whether the health care organization uses electronic medical records or medication order entry systems.</a:t>
            </a:r>
          </a:p>
          <a:p>
            <a:pPr algn="l">
              <a:buFont typeface="Arial" panose="020B0604020202020204" pitchFamily="34" charset="0"/>
              <a:buChar char="•"/>
            </a:pPr>
            <a:r>
              <a:rPr lang="en-US" b="0" i="0" dirty="0">
                <a:solidFill>
                  <a:srgbClr val="1B1B1B"/>
                </a:solidFill>
                <a:effectLst/>
                <a:latin typeface="Source Sans Pro" panose="020B0604020202020204" pitchFamily="34" charset="0"/>
              </a:rPr>
              <a:t>The number or proportion of board-certified physicians.</a:t>
            </a:r>
          </a:p>
          <a:p>
            <a:pPr algn="l">
              <a:buFont typeface="Arial" panose="020B0604020202020204" pitchFamily="34" charset="0"/>
              <a:buChar char="•"/>
            </a:pPr>
            <a:r>
              <a:rPr lang="en-US" b="0" i="0" dirty="0">
                <a:solidFill>
                  <a:srgbClr val="1B1B1B"/>
                </a:solidFill>
                <a:effectLst/>
                <a:latin typeface="Source Sans Pro" panose="020B0604020202020204" pitchFamily="34" charset="0"/>
              </a:rPr>
              <a:t>The ratio of providers to patients.</a:t>
            </a:r>
          </a:p>
          <a:p>
            <a:pPr algn="l">
              <a:buFont typeface="Arial" panose="020B0604020202020204" pitchFamily="34" charset="0"/>
              <a:buChar char="•"/>
            </a:pPr>
            <a:endParaRPr lang="en-US" b="0" i="0" dirty="0">
              <a:solidFill>
                <a:srgbClr val="1B1B1B"/>
              </a:solidFill>
              <a:effectLst/>
              <a:latin typeface="Source Sans Pro" panose="020B0604020202020204" pitchFamily="34" charset="0"/>
            </a:endParaRPr>
          </a:p>
          <a:p>
            <a:pPr algn="l"/>
            <a:r>
              <a:rPr lang="en-US" b="1" i="0" dirty="0">
                <a:solidFill>
                  <a:srgbClr val="1B1B1B"/>
                </a:solidFill>
                <a:effectLst/>
                <a:latin typeface="Public Sans Semibold"/>
              </a:rPr>
              <a:t>Process Measures</a:t>
            </a:r>
          </a:p>
          <a:p>
            <a:pPr algn="l"/>
            <a:r>
              <a:rPr lang="en-US" b="0" i="0" dirty="0">
                <a:solidFill>
                  <a:srgbClr val="1B1B1B"/>
                </a:solidFill>
                <a:effectLst/>
                <a:latin typeface="Source Sans Pro" panose="020B0503030403020204" pitchFamily="34" charset="0"/>
              </a:rPr>
              <a:t>Process measures indicate what a provider does to maintain or improve health, either for healthy people or for those diagnosed with a health care condition. These measures typically reflect generally accepted recommendations for clinical practice. For example:</a:t>
            </a:r>
          </a:p>
          <a:p>
            <a:pPr algn="l">
              <a:buFont typeface="Arial" panose="020B0604020202020204" pitchFamily="34" charset="0"/>
              <a:buChar char="•"/>
            </a:pPr>
            <a:r>
              <a:rPr lang="en-US" b="0" i="0" dirty="0">
                <a:solidFill>
                  <a:srgbClr val="1B1B1B"/>
                </a:solidFill>
                <a:effectLst/>
                <a:latin typeface="Source Sans Pro" panose="020B0503030403020204" pitchFamily="34" charset="0"/>
              </a:rPr>
              <a:t>The percentage of people receiving preventive services (such as mammograms or immunizations).</a:t>
            </a:r>
          </a:p>
          <a:p>
            <a:pPr algn="l">
              <a:buFont typeface="Arial" panose="020B0604020202020204" pitchFamily="34" charset="0"/>
              <a:buChar char="•"/>
            </a:pPr>
            <a:r>
              <a:rPr lang="en-US" b="0" i="0" dirty="0">
                <a:solidFill>
                  <a:srgbClr val="1B1B1B"/>
                </a:solidFill>
                <a:effectLst/>
                <a:latin typeface="Source Sans Pro" panose="020B0503030403020204" pitchFamily="34" charset="0"/>
              </a:rPr>
              <a:t>The percentage of people with diabetes who had their blood sugar tested and controlled.</a:t>
            </a:r>
          </a:p>
          <a:p>
            <a:pPr algn="l"/>
            <a:r>
              <a:rPr lang="en-US" b="0" i="0" dirty="0">
                <a:solidFill>
                  <a:srgbClr val="1B1B1B"/>
                </a:solidFill>
                <a:effectLst/>
                <a:latin typeface="Source Sans Pro" panose="020B0503030403020204" pitchFamily="34" charset="0"/>
              </a:rPr>
              <a:t>Process measures can inform consumers about medical care they may expect to receive for a given condition or disease, and can contribute toward improving health outcomes. The majority of health care quality measures used for public reporting are process measures.</a:t>
            </a:r>
          </a:p>
          <a:p>
            <a:pPr algn="l">
              <a:buFont typeface="Arial" panose="020B0604020202020204" pitchFamily="34" charset="0"/>
              <a:buNone/>
            </a:pPr>
            <a:endParaRPr lang="en-US" b="0" i="0" dirty="0">
              <a:solidFill>
                <a:srgbClr val="1B1B1B"/>
              </a:solidFill>
              <a:effectLst/>
              <a:latin typeface="Source Sans Pro" panose="020B0604020202020204" pitchFamily="34" charset="0"/>
            </a:endParaRPr>
          </a:p>
          <a:p>
            <a:pPr algn="l"/>
            <a:r>
              <a:rPr lang="en-US" b="1" i="0" dirty="0">
                <a:solidFill>
                  <a:srgbClr val="1B1B1B"/>
                </a:solidFill>
                <a:effectLst/>
                <a:latin typeface="Public Sans Semibold"/>
              </a:rPr>
              <a:t>Outcome Measures</a:t>
            </a:r>
          </a:p>
          <a:p>
            <a:pPr algn="l"/>
            <a:r>
              <a:rPr lang="en-US" b="0" i="0" dirty="0">
                <a:solidFill>
                  <a:srgbClr val="1B1B1B"/>
                </a:solidFill>
                <a:effectLst/>
                <a:latin typeface="Source Sans Pro" panose="020B0503030403020204" pitchFamily="34" charset="0"/>
              </a:rPr>
              <a:t>Outcome measures reflect the impact of the health care service or intervention on the health status of patients. For example:</a:t>
            </a:r>
          </a:p>
          <a:p>
            <a:pPr algn="l">
              <a:buFont typeface="Arial" panose="020B0604020202020204" pitchFamily="34" charset="0"/>
              <a:buChar char="•"/>
            </a:pPr>
            <a:r>
              <a:rPr lang="en-US" b="0" i="0" dirty="0">
                <a:solidFill>
                  <a:srgbClr val="1B1B1B"/>
                </a:solidFill>
                <a:effectLst/>
                <a:latin typeface="Source Sans Pro" panose="020B0503030403020204" pitchFamily="34" charset="0"/>
              </a:rPr>
              <a:t>The percentage of patients who died as a result of surgery (surgical mortality rates).</a:t>
            </a:r>
          </a:p>
          <a:p>
            <a:pPr algn="l">
              <a:buFont typeface="Arial" panose="020B0604020202020204" pitchFamily="34" charset="0"/>
              <a:buChar char="•"/>
            </a:pPr>
            <a:r>
              <a:rPr lang="en-US" b="0" i="0" dirty="0">
                <a:solidFill>
                  <a:srgbClr val="1B1B1B"/>
                </a:solidFill>
                <a:effectLst/>
                <a:latin typeface="Source Sans Pro" panose="020B0503030403020204" pitchFamily="34" charset="0"/>
              </a:rPr>
              <a:t>The rate of surgical complications or hospital-acquired infections.</a:t>
            </a:r>
          </a:p>
          <a:p>
            <a:pPr algn="l"/>
            <a:r>
              <a:rPr lang="en-US" b="0" i="0" dirty="0">
                <a:solidFill>
                  <a:srgbClr val="1B1B1B"/>
                </a:solidFill>
                <a:effectLst/>
                <a:latin typeface="Source Sans Pro" panose="020B0503030403020204" pitchFamily="34" charset="0"/>
              </a:rPr>
              <a:t>Outcome measures may seem to represent the “gold standard” in measuring quality, but an outcome is the result of numerous factors, many beyond providers’ control</a:t>
            </a:r>
          </a:p>
          <a:p>
            <a:pPr algn="l">
              <a:buFont typeface="Arial" panose="020B0604020202020204" pitchFamily="34" charset="0"/>
              <a:buNone/>
            </a:pPr>
            <a:endParaRPr lang="en-US" b="0" i="0" dirty="0">
              <a:solidFill>
                <a:srgbClr val="1B1B1B"/>
              </a:solidFill>
              <a:effectLst/>
              <a:latin typeface="Source Sans Pro" panose="020B0604020202020204" pitchFamily="34" charset="0"/>
            </a:endParaRPr>
          </a:p>
          <a:p>
            <a:pPr algn="l">
              <a:buFont typeface="Arial" panose="020B0604020202020204" pitchFamily="34" charset="0"/>
              <a:buChar char="•"/>
            </a:pPr>
            <a:endParaRPr lang="en-US" b="0" i="0" dirty="0">
              <a:solidFill>
                <a:srgbClr val="1B1B1B"/>
              </a:solidFill>
              <a:effectLst/>
              <a:latin typeface="Source Sans Pro" panose="020B0604020202020204" pitchFamily="34" charset="0"/>
            </a:endParaRPr>
          </a:p>
          <a:p>
            <a:pPr algn="l">
              <a:buFont typeface="Arial" panose="020B0604020202020204" pitchFamily="34" charset="0"/>
              <a:buChar char="•"/>
            </a:pPr>
            <a:endParaRPr lang="en-US" b="0" i="0" dirty="0">
              <a:solidFill>
                <a:srgbClr val="1B1B1B"/>
              </a:solidFill>
              <a:effectLst/>
              <a:latin typeface="Source Sans Pro" panose="020B0604020202020204" pitchFamily="34" charset="0"/>
            </a:endParaRPr>
          </a:p>
          <a:p>
            <a:pPr algn="l">
              <a:buFont typeface="Arial" panose="020B0604020202020204" pitchFamily="34" charset="0"/>
              <a:buNone/>
            </a:pPr>
            <a:r>
              <a:rPr lang="en-US" b="0" i="0" dirty="0">
                <a:solidFill>
                  <a:srgbClr val="1B1B1B"/>
                </a:solidFill>
                <a:effectLst/>
                <a:latin typeface="Source Sans Pro" panose="020B0604020202020204" pitchFamily="34" charset="0"/>
              </a:rPr>
              <a:t>AHRQ: </a:t>
            </a:r>
            <a:r>
              <a:rPr lang="en-US" dirty="0">
                <a:hlinkClick r:id="rId3"/>
              </a:rPr>
              <a:t>Types of Health Care Quality Measures | Agency for Healthcare Research and Quality (ahrq.gov)</a:t>
            </a:r>
            <a:endParaRPr lang="en-US" b="0" i="0" dirty="0">
              <a:solidFill>
                <a:srgbClr val="1B1B1B"/>
              </a:solidFill>
              <a:effectLst/>
              <a:latin typeface="Source Sans Pro"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C0CFA7-80F3-4D46-B4F4-9DCFF70EAB1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76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519B31-0220-4E41-A907-BD06961FAC12}" type="slidenum">
              <a:rPr lang="en-US" smtClean="0"/>
              <a:t>2</a:t>
            </a:fld>
            <a:endParaRPr lang="en-US" dirty="0"/>
          </a:p>
        </p:txBody>
      </p:sp>
    </p:spTree>
    <p:extLst>
      <p:ext uri="{BB962C8B-B14F-4D97-AF65-F5344CB8AC3E}">
        <p14:creationId xmlns:p14="http://schemas.microsoft.com/office/powerpoint/2010/main" val="1154424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F2A791-7D20-48A7-881C-A7E7491302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35835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4FAA1E-C6E9-4059-BE18-728251101A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13844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D3A6AB-ED4D-4DBD-BA2E-59716FC8DB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85406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700" b="1" dirty="0"/>
              <a:t>Readiness</a:t>
            </a:r>
            <a:r>
              <a:rPr lang="en-US" sz="1700" dirty="0"/>
              <a:t> – every unit</a:t>
            </a:r>
          </a:p>
          <a:p>
            <a:pPr lvl="1"/>
            <a:r>
              <a:rPr lang="en-US" sz="1700" dirty="0"/>
              <a:t>Is your team ready for an emergency?</a:t>
            </a:r>
          </a:p>
          <a:p>
            <a:pPr lvl="1"/>
            <a:endParaRPr lang="en-US" sz="1700" dirty="0"/>
          </a:p>
          <a:p>
            <a:r>
              <a:rPr lang="en-US" sz="1700" b="1" dirty="0"/>
              <a:t>Recognition</a:t>
            </a:r>
            <a:r>
              <a:rPr lang="en-US" sz="1700" dirty="0"/>
              <a:t> – every patient</a:t>
            </a:r>
          </a:p>
          <a:p>
            <a:pPr lvl="1"/>
            <a:r>
              <a:rPr lang="en-US" sz="1700" dirty="0"/>
              <a:t>How does your team recognize patients at risk or experiencing deterioration?</a:t>
            </a:r>
          </a:p>
          <a:p>
            <a:pPr lvl="1"/>
            <a:endParaRPr lang="en-US" sz="1700" dirty="0"/>
          </a:p>
          <a:p>
            <a:r>
              <a:rPr lang="en-US" sz="1700" b="1" dirty="0"/>
              <a:t>Response</a:t>
            </a:r>
            <a:r>
              <a:rPr lang="en-US" sz="1700" dirty="0"/>
              <a:t> – every emergency</a:t>
            </a:r>
          </a:p>
          <a:p>
            <a:pPr lvl="1"/>
            <a:r>
              <a:rPr lang="en-US" sz="1700" dirty="0"/>
              <a:t>What is your team’s response to an emergency?</a:t>
            </a:r>
          </a:p>
          <a:p>
            <a:pPr lvl="1"/>
            <a:endParaRPr lang="en-US" sz="1700" dirty="0"/>
          </a:p>
          <a:p>
            <a:r>
              <a:rPr lang="en-US" sz="1700" b="1" dirty="0"/>
              <a:t>Reporting</a:t>
            </a:r>
            <a:r>
              <a:rPr lang="en-US" sz="1700" dirty="0"/>
              <a:t> – every unit</a:t>
            </a:r>
          </a:p>
          <a:p>
            <a:pPr lvl="1"/>
            <a:r>
              <a:rPr lang="en-US" sz="1700" dirty="0"/>
              <a:t>How does your team improve and learn?</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F38E2C1-A6E6-4A96-BD1F-60F35E392F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84543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Calibri" panose="020F0502020204030204" pitchFamily="34" charset="0"/>
              </a:rPr>
              <a:t>The rate of SMM in Black women decreased from 7.11 in the baseline group to 5.09% in the post-intervention group, and this was statistically significant (p=.038).  We experienced a reduction in SMM amongst Black women immediately after presenting stratified data to the department and before completing implementation of the remaining bundle elements.  However, there was evidence of special cause of variation beginning in August 2019, which correlates with the implementation of the hemorrhage risk assessment and debriefs and QBL measurement.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D3A6AB-ED4D-4DBD-BA2E-59716FC8DB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72334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Calibri" panose="020F0502020204030204" pitchFamily="34" charset="0"/>
              </a:rPr>
              <a:t>The rate of SMM-H in Black women decreased from 45.45% to 31.58% (p=.011).</a:t>
            </a:r>
            <a:endParaRPr lang="en-US" sz="1800" dirty="0">
              <a:effectLst/>
              <a:latin typeface="Times New Roman" panose="02020603050405020304" pitchFamily="18" charset="0"/>
              <a:ea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D3A6AB-ED4D-4DBD-BA2E-59716FC8DB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97464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slides will go over data collection and validation; future webinars focused on use in improvement projects</a:t>
            </a:r>
          </a:p>
        </p:txBody>
      </p:sp>
      <p:sp>
        <p:nvSpPr>
          <p:cNvPr id="4" name="Slide Number Placeholder 3"/>
          <p:cNvSpPr>
            <a:spLocks noGrp="1"/>
          </p:cNvSpPr>
          <p:nvPr>
            <p:ph type="sldNum" sz="quarter" idx="5"/>
          </p:nvPr>
        </p:nvSpPr>
        <p:spPr/>
        <p:txBody>
          <a:bodyPr/>
          <a:lstStyle/>
          <a:p>
            <a:fld id="{1C5937FA-7A8E-4A8D-A841-713F26D65218}" type="slidenum">
              <a:rPr lang="en-US" smtClean="0"/>
              <a:t>38</a:t>
            </a:fld>
            <a:endParaRPr lang="en-US" dirty="0"/>
          </a:p>
        </p:txBody>
      </p:sp>
    </p:spTree>
    <p:extLst>
      <p:ext uri="{BB962C8B-B14F-4D97-AF65-F5344CB8AC3E}">
        <p14:creationId xmlns:p14="http://schemas.microsoft.com/office/powerpoint/2010/main" val="26676437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519B31-0220-4E41-A907-BD06961FAC12}" type="slidenum">
              <a:rPr lang="en-US" smtClean="0"/>
              <a:t>39</a:t>
            </a:fld>
            <a:endParaRPr lang="en-US" dirty="0"/>
          </a:p>
        </p:txBody>
      </p:sp>
    </p:spTree>
    <p:extLst>
      <p:ext uri="{BB962C8B-B14F-4D97-AF65-F5344CB8AC3E}">
        <p14:creationId xmlns:p14="http://schemas.microsoft.com/office/powerpoint/2010/main" val="21223779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OMB developed standardized categories for race and ethnicity and as a result many health care organizations adopted the OMB categories. Additionally, the OMB categories for race and ethnicity are included in all electronic health records. OMB standards also enable individuals to select multiple racial categories. </a:t>
            </a:r>
          </a:p>
        </p:txBody>
      </p:sp>
      <p:sp>
        <p:nvSpPr>
          <p:cNvPr id="4" name="Slide Number Placeholder 3"/>
          <p:cNvSpPr>
            <a:spLocks noGrp="1"/>
          </p:cNvSpPr>
          <p:nvPr>
            <p:ph type="sldNum" sz="quarter" idx="5"/>
          </p:nvPr>
        </p:nvSpPr>
        <p:spPr/>
        <p:txBody>
          <a:bodyPr/>
          <a:lstStyle/>
          <a:p>
            <a:fld id="{33C0CFA7-80F3-4D46-B4F4-9DCFF70EAB19}" type="slidenum">
              <a:rPr lang="en-US" smtClean="0"/>
              <a:t>40</a:t>
            </a:fld>
            <a:endParaRPr lang="en-US" dirty="0"/>
          </a:p>
        </p:txBody>
      </p:sp>
    </p:spTree>
    <p:extLst>
      <p:ext uri="{BB962C8B-B14F-4D97-AF65-F5344CB8AC3E}">
        <p14:creationId xmlns:p14="http://schemas.microsoft.com/office/powerpoint/2010/main" val="2046717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519B31-0220-4E41-A907-BD06961FAC12}" type="slidenum">
              <a:rPr lang="en-US" smtClean="0"/>
              <a:t>41</a:t>
            </a:fld>
            <a:endParaRPr lang="en-US" dirty="0"/>
          </a:p>
        </p:txBody>
      </p:sp>
    </p:spTree>
    <p:extLst>
      <p:ext uri="{BB962C8B-B14F-4D97-AF65-F5344CB8AC3E}">
        <p14:creationId xmlns:p14="http://schemas.microsoft.com/office/powerpoint/2010/main" val="3454255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 fast-paced agenda for you today. In the next hour, we will hear from our 3 speakers. The goal of this event is to enable the learner to:</a:t>
            </a:r>
          </a:p>
          <a:p>
            <a:endParaRPr lang="en-US" dirty="0"/>
          </a:p>
          <a:p>
            <a:r>
              <a:rPr lang="en-US" dirty="0"/>
              <a:t>Better understand the “life cycle” of REaL data in Texas hospitals working in the area of maternal and infant health, including the collection of accurate REaL data at intake, integration of REaL into EMRs/EHRs, and use in reporting and visualizing maternal and infant health outcomes by race, ethnicity, and language; describe the processes needed to collect and use REaL data; and identify roles/individuals in their organization who need to be engaged in order to improve the maternal and infant health data collection and use of REaL data.</a:t>
            </a:r>
          </a:p>
          <a:p>
            <a:endParaRPr lang="en-US" dirty="0"/>
          </a:p>
          <a:p>
            <a:r>
              <a:rPr lang="en-US" dirty="0"/>
              <a:t>Crowdcast is supported on the latest browsers including Chrome (preferred), Firefox, Microsoft Edge, and Android. We don't recommend Safari, and you won't be able to use Internet Explorer.</a:t>
            </a:r>
          </a:p>
          <a:p>
            <a:endParaRPr lang="en-US" dirty="0"/>
          </a:p>
          <a:p>
            <a:r>
              <a:rPr lang="en-US" dirty="0"/>
              <a:t>If you're experiencing sluggish performance, start by refreshing the window. If problems persist, restart your web browser and navigate back to the event.</a:t>
            </a:r>
          </a:p>
          <a:p>
            <a:endParaRPr lang="en-US" dirty="0"/>
          </a:p>
        </p:txBody>
      </p:sp>
      <p:sp>
        <p:nvSpPr>
          <p:cNvPr id="4" name="Slide Number Placeholder 3"/>
          <p:cNvSpPr>
            <a:spLocks noGrp="1"/>
          </p:cNvSpPr>
          <p:nvPr>
            <p:ph type="sldNum" sz="quarter" idx="5"/>
          </p:nvPr>
        </p:nvSpPr>
        <p:spPr/>
        <p:txBody>
          <a:bodyPr/>
          <a:lstStyle/>
          <a:p>
            <a:fld id="{2A519B31-0220-4E41-A907-BD06961FAC12}" type="slidenum">
              <a:rPr lang="en-US" smtClean="0"/>
              <a:t>3</a:t>
            </a:fld>
            <a:endParaRPr lang="en-US" dirty="0"/>
          </a:p>
        </p:txBody>
      </p:sp>
    </p:spTree>
    <p:extLst>
      <p:ext uri="{BB962C8B-B14F-4D97-AF65-F5344CB8AC3E}">
        <p14:creationId xmlns:p14="http://schemas.microsoft.com/office/powerpoint/2010/main" val="17016118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519B31-0220-4E41-A907-BD06961FAC12}" type="slidenum">
              <a:rPr lang="en-US" smtClean="0"/>
              <a:t>42</a:t>
            </a:fld>
            <a:endParaRPr lang="en-US" dirty="0"/>
          </a:p>
        </p:txBody>
      </p:sp>
    </p:spTree>
    <p:extLst>
      <p:ext uri="{BB962C8B-B14F-4D97-AF65-F5344CB8AC3E}">
        <p14:creationId xmlns:p14="http://schemas.microsoft.com/office/powerpoint/2010/main" val="42728771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519B31-0220-4E41-A907-BD06961FAC12}" type="slidenum">
              <a:rPr lang="en-US" smtClean="0"/>
              <a:t>43</a:t>
            </a:fld>
            <a:endParaRPr lang="en-US" dirty="0"/>
          </a:p>
        </p:txBody>
      </p:sp>
    </p:spTree>
    <p:extLst>
      <p:ext uri="{BB962C8B-B14F-4D97-AF65-F5344CB8AC3E}">
        <p14:creationId xmlns:p14="http://schemas.microsoft.com/office/powerpoint/2010/main" val="6448407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hospitals must collect the data, however there are opportunities to improve data accuracy and completeness. In addition, Texas does not require the collection of primary language data.</a:t>
            </a:r>
          </a:p>
        </p:txBody>
      </p:sp>
      <p:sp>
        <p:nvSpPr>
          <p:cNvPr id="4" name="Slide Number Placeholder 3"/>
          <p:cNvSpPr>
            <a:spLocks noGrp="1"/>
          </p:cNvSpPr>
          <p:nvPr>
            <p:ph type="sldNum" sz="quarter" idx="5"/>
          </p:nvPr>
        </p:nvSpPr>
        <p:spPr/>
        <p:txBody>
          <a:bodyPr/>
          <a:lstStyle/>
          <a:p>
            <a:fld id="{1C5937FA-7A8E-4A8D-A841-713F26D65218}" type="slidenum">
              <a:rPr lang="en-US" smtClean="0"/>
              <a:t>44</a:t>
            </a:fld>
            <a:endParaRPr lang="en-US" dirty="0"/>
          </a:p>
        </p:txBody>
      </p:sp>
    </p:spTree>
    <p:extLst>
      <p:ext uri="{BB962C8B-B14F-4D97-AF65-F5344CB8AC3E}">
        <p14:creationId xmlns:p14="http://schemas.microsoft.com/office/powerpoint/2010/main" val="7571235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a:pPr>
            <a:r>
              <a:rPr lang="en-US" b="0" i="0" u="none" strike="noStrike" baseline="0" dirty="0">
                <a:solidFill>
                  <a:srgbClr val="221E1F"/>
                </a:solidFill>
                <a:latin typeface="Univers LT Std 45 Light"/>
              </a:rPr>
              <a:t>A rationale for why the patient is being asked to provide this information. </a:t>
            </a:r>
          </a:p>
          <a:p>
            <a:pPr marL="342900" indent="-342900">
              <a:buFont typeface="+mj-lt"/>
              <a:buAutoNum type="arabicPeriod"/>
            </a:pPr>
            <a:r>
              <a:rPr lang="en-US" b="0" i="0" u="none" strike="noStrike" baseline="0" dirty="0">
                <a:solidFill>
                  <a:srgbClr val="221E1F"/>
                </a:solidFill>
                <a:latin typeface="Univers LT Std 45 Light"/>
              </a:rPr>
              <a:t>A script for staff to use each time so that they ask questions in a uniform fashion. </a:t>
            </a:r>
          </a:p>
          <a:p>
            <a:pPr marL="342900" indent="-342900">
              <a:buFont typeface="+mj-lt"/>
              <a:buAutoNum type="arabicPeriod"/>
            </a:pPr>
            <a:r>
              <a:rPr lang="en-US" b="0" i="0" u="none" strike="noStrike" baseline="0" dirty="0">
                <a:solidFill>
                  <a:srgbClr val="221E1F"/>
                </a:solidFill>
                <a:latin typeface="Univers LT Std 45 Light"/>
              </a:rPr>
              <a:t>A method for allowing patients to self-report their information. </a:t>
            </a:r>
          </a:p>
          <a:p>
            <a:pPr marL="342900" indent="-342900">
              <a:buFont typeface="+mj-lt"/>
              <a:buAutoNum type="arabicPeriod"/>
            </a:pPr>
            <a:r>
              <a:rPr lang="en-US" b="0" i="0" u="none" strike="noStrike" baseline="0" dirty="0">
                <a:solidFill>
                  <a:srgbClr val="221E1F"/>
                </a:solidFill>
                <a:latin typeface="Univers LT Std 45 Light"/>
              </a:rPr>
              <a:t>A standardized approach for “rolling up” granular responses to the U.S. Office of Management and Budget categories for analytical and reporting purposes. </a:t>
            </a:r>
          </a:p>
          <a:p>
            <a:pPr marL="342900" indent="-342900">
              <a:buFont typeface="+mj-lt"/>
              <a:buAutoNum type="arabicPeriod"/>
            </a:pPr>
            <a:r>
              <a:rPr lang="en-US" b="0" i="0" u="none" strike="noStrike" baseline="0" dirty="0">
                <a:solidFill>
                  <a:srgbClr val="221E1F"/>
                </a:solidFill>
                <a:latin typeface="Univers LT Std 45 Light"/>
              </a:rPr>
              <a:t>Assurances that the data will be held confidential and that a limited number of people will have access to the data and a mechanism to ensure compliance. </a:t>
            </a:r>
          </a:p>
          <a:p>
            <a:endParaRPr lang="en-US" dirty="0"/>
          </a:p>
        </p:txBody>
      </p:sp>
      <p:sp>
        <p:nvSpPr>
          <p:cNvPr id="4" name="Slide Number Placeholder 3"/>
          <p:cNvSpPr>
            <a:spLocks noGrp="1"/>
          </p:cNvSpPr>
          <p:nvPr>
            <p:ph type="sldNum" sz="quarter" idx="5"/>
          </p:nvPr>
        </p:nvSpPr>
        <p:spPr/>
        <p:txBody>
          <a:bodyPr/>
          <a:lstStyle/>
          <a:p>
            <a:fld id="{2A519B31-0220-4E41-A907-BD06961FAC12}" type="slidenum">
              <a:rPr lang="en-US" smtClean="0"/>
              <a:t>45</a:t>
            </a:fld>
            <a:endParaRPr lang="en-US" dirty="0"/>
          </a:p>
        </p:txBody>
      </p:sp>
    </p:spTree>
    <p:extLst>
      <p:ext uri="{BB962C8B-B14F-4D97-AF65-F5344CB8AC3E}">
        <p14:creationId xmlns:p14="http://schemas.microsoft.com/office/powerpoint/2010/main" val="18447777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519B31-0220-4E41-A907-BD06961FAC12}" type="slidenum">
              <a:rPr lang="en-US" smtClean="0"/>
              <a:t>46</a:t>
            </a:fld>
            <a:endParaRPr lang="en-US" dirty="0"/>
          </a:p>
        </p:txBody>
      </p:sp>
    </p:spTree>
    <p:extLst>
      <p:ext uri="{BB962C8B-B14F-4D97-AF65-F5344CB8AC3E}">
        <p14:creationId xmlns:p14="http://schemas.microsoft.com/office/powerpoint/2010/main" val="31603609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221E1F"/>
                </a:solidFill>
                <a:latin typeface="Gill Sans MT" panose="020B0502020104020203" pitchFamily="34" charset="0"/>
              </a:rPr>
              <a:t>A first step in improving the collection and use of REaL data in quality improvement is to assemble a workgroup that includes leaders from hospital departments that collect REAL data, produce analytics, perform quality improvement and are engaged in community outreach efforts. Involving staff from departments related to diversity, data, analytics, patient safety, information technology, quality/ performance improvement, patient experience, corporate auditing and finance in discussions will create a more comprehensive plan. </a:t>
            </a:r>
          </a:p>
          <a:p>
            <a:endParaRPr lang="en-US" dirty="0"/>
          </a:p>
        </p:txBody>
      </p:sp>
      <p:sp>
        <p:nvSpPr>
          <p:cNvPr id="4" name="Slide Number Placeholder 3"/>
          <p:cNvSpPr>
            <a:spLocks noGrp="1"/>
          </p:cNvSpPr>
          <p:nvPr>
            <p:ph type="sldNum" sz="quarter" idx="5"/>
          </p:nvPr>
        </p:nvSpPr>
        <p:spPr/>
        <p:txBody>
          <a:bodyPr/>
          <a:lstStyle/>
          <a:p>
            <a:fld id="{2A519B31-0220-4E41-A907-BD06961FAC12}" type="slidenum">
              <a:rPr lang="en-US" smtClean="0"/>
              <a:t>47</a:t>
            </a:fld>
            <a:endParaRPr lang="en-US" dirty="0"/>
          </a:p>
        </p:txBody>
      </p:sp>
    </p:spTree>
    <p:extLst>
      <p:ext uri="{BB962C8B-B14F-4D97-AF65-F5344CB8AC3E}">
        <p14:creationId xmlns:p14="http://schemas.microsoft.com/office/powerpoint/2010/main" val="14750395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519B31-0220-4E41-A907-BD06961FAC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2182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chime in with any questions you have throughout the webinar. All participants have been muted however you can submit text messages a couple of different ways. We have times after the presentations for you to ask questions of the speakers. Please submit your questions in the “ask the question” box located at the bottom of the screen. These will be shared directly with our staff and the panel moderator. </a:t>
            </a:r>
          </a:p>
          <a:p>
            <a:endParaRPr lang="en-US" dirty="0"/>
          </a:p>
        </p:txBody>
      </p:sp>
      <p:sp>
        <p:nvSpPr>
          <p:cNvPr id="4" name="Slide Number Placeholder 3"/>
          <p:cNvSpPr>
            <a:spLocks noGrp="1"/>
          </p:cNvSpPr>
          <p:nvPr>
            <p:ph type="sldNum" sz="quarter" idx="5"/>
          </p:nvPr>
        </p:nvSpPr>
        <p:spPr/>
        <p:txBody>
          <a:bodyPr/>
          <a:lstStyle/>
          <a:p>
            <a:fld id="{2A519B31-0220-4E41-A907-BD06961FAC12}" type="slidenum">
              <a:rPr lang="en-US" smtClean="0"/>
              <a:t>4</a:t>
            </a:fld>
            <a:endParaRPr lang="en-US" dirty="0"/>
          </a:p>
        </p:txBody>
      </p:sp>
    </p:spTree>
    <p:extLst>
      <p:ext uri="{BB962C8B-B14F-4D97-AF65-F5344CB8AC3E}">
        <p14:creationId xmlns:p14="http://schemas.microsoft.com/office/powerpoint/2010/main" val="1810983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hope is that the webinar is interactive and meaningful for all participants. We encourage you to connect with the other attendees on today’s webinar. To engage with the other attendees please use the Chat box. </a:t>
            </a:r>
          </a:p>
          <a:p>
            <a:endParaRPr lang="en-US" dirty="0"/>
          </a:p>
        </p:txBody>
      </p:sp>
      <p:sp>
        <p:nvSpPr>
          <p:cNvPr id="4" name="Slide Number Placeholder 3"/>
          <p:cNvSpPr>
            <a:spLocks noGrp="1"/>
          </p:cNvSpPr>
          <p:nvPr>
            <p:ph type="sldNum" sz="quarter" idx="5"/>
          </p:nvPr>
        </p:nvSpPr>
        <p:spPr/>
        <p:txBody>
          <a:bodyPr/>
          <a:lstStyle/>
          <a:p>
            <a:fld id="{2A519B31-0220-4E41-A907-BD06961FAC12}" type="slidenum">
              <a:rPr lang="en-US" smtClean="0"/>
              <a:t>5</a:t>
            </a:fld>
            <a:endParaRPr lang="en-US" dirty="0"/>
          </a:p>
        </p:txBody>
      </p:sp>
    </p:spTree>
    <p:extLst>
      <p:ext uri="{BB962C8B-B14F-4D97-AF65-F5344CB8AC3E}">
        <p14:creationId xmlns:p14="http://schemas.microsoft.com/office/powerpoint/2010/main" val="3923688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519B31-0220-4E41-A907-BD06961FAC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9615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519B31-0220-4E41-A907-BD06961FAC12}" type="slidenum">
              <a:rPr lang="en-US" smtClean="0"/>
              <a:t>7</a:t>
            </a:fld>
            <a:endParaRPr lang="en-US" dirty="0"/>
          </a:p>
        </p:txBody>
      </p:sp>
    </p:spTree>
    <p:extLst>
      <p:ext uri="{BB962C8B-B14F-4D97-AF65-F5344CB8AC3E}">
        <p14:creationId xmlns:p14="http://schemas.microsoft.com/office/powerpoint/2010/main" val="4016761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to moderator: read the complete slide.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3BDFCA-C5E0-4547-A2F1-2B914DBB86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7006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spcBef>
                <a:spcPts val="0"/>
              </a:spcBef>
              <a:spcAft>
                <a:spcPts val="0"/>
              </a:spcAft>
              <a:buNone/>
            </a:pPr>
            <a:r>
              <a:rPr lang="en-US" dirty="0"/>
              <a:t>Continuing Education for multiple disciplines is being offered for this event. </a:t>
            </a:r>
            <a:r>
              <a:rPr lang="en-US" sz="1200" dirty="0">
                <a:ea typeface="Times New Roman" panose="02020603050405020304" pitchFamily="18" charset="0"/>
              </a:rPr>
              <a:t>The Texas Department of State Health Services, Continuing Education Service has awarded 1 professional development hours </a:t>
            </a:r>
            <a:r>
              <a:rPr lang="en-US" dirty="0"/>
              <a:t>after successful completion of this webinar. </a:t>
            </a:r>
          </a:p>
        </p:txBody>
      </p:sp>
      <p:sp>
        <p:nvSpPr>
          <p:cNvPr id="4" name="Slide Number Placeholder 3"/>
          <p:cNvSpPr>
            <a:spLocks noGrp="1"/>
          </p:cNvSpPr>
          <p:nvPr>
            <p:ph type="sldNum" sz="quarter" idx="5"/>
          </p:nvPr>
        </p:nvSpPr>
        <p:spPr/>
        <p:txBody>
          <a:bodyPr/>
          <a:lstStyle/>
          <a:p>
            <a:fld id="{2A519B31-0220-4E41-A907-BD06961FAC12}" type="slidenum">
              <a:rPr lang="en-US" smtClean="0"/>
              <a:t>9</a:t>
            </a:fld>
            <a:endParaRPr lang="en-US" dirty="0"/>
          </a:p>
        </p:txBody>
      </p:sp>
    </p:spTree>
    <p:extLst>
      <p:ext uri="{BB962C8B-B14F-4D97-AF65-F5344CB8AC3E}">
        <p14:creationId xmlns:p14="http://schemas.microsoft.com/office/powerpoint/2010/main" val="3863279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0035937-D7B9-446F-A2C6-1E59464F930D}" type="datetimeFigureOut">
              <a:rPr lang="en-US" smtClean="0">
                <a:solidFill>
                  <a:prstClr val="black">
                    <a:tint val="75000"/>
                  </a:prstClr>
                </a:solidFill>
              </a:rPr>
              <a:pPr/>
              <a:t>10/22/2021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2330E27-53AF-46F2-BDDF-67EBA6A8A9B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99044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dirty="0">
              <a:solidFill>
                <a:srgbClr val="FFFFFF"/>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dirty="0">
              <a:solidFill>
                <a:srgbClr val="FFFFFF"/>
              </a:solidFill>
            </a:endParaRPr>
          </a:p>
        </p:txBody>
      </p:sp>
      <p:sp>
        <p:nvSpPr>
          <p:cNvPr id="6" name="Slide Number Placeholder 5"/>
          <p:cNvSpPr>
            <a:spLocks noGrp="1"/>
          </p:cNvSpPr>
          <p:nvPr>
            <p:ph type="sldNum" sz="quarter" idx="12"/>
          </p:nvPr>
        </p:nvSpPr>
        <p:spPr/>
        <p:txBody>
          <a:bodyPr/>
          <a:lstStyle/>
          <a:p>
            <a:pPr>
              <a:defRPr/>
            </a:pPr>
            <a:fld id="{B31EB61D-E3EE-4BBC-AE9E-671A13231191}"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77944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dirty="0">
              <a:solidFill>
                <a:srgbClr val="FFFFFF"/>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dirty="0">
              <a:solidFill>
                <a:srgbClr val="FFFFFF"/>
              </a:solidFill>
            </a:endParaRPr>
          </a:p>
        </p:txBody>
      </p:sp>
      <p:sp>
        <p:nvSpPr>
          <p:cNvPr id="6" name="Slide Number Placeholder 5"/>
          <p:cNvSpPr>
            <a:spLocks noGrp="1"/>
          </p:cNvSpPr>
          <p:nvPr>
            <p:ph type="sldNum" sz="quarter" idx="12"/>
          </p:nvPr>
        </p:nvSpPr>
        <p:spPr/>
        <p:txBody>
          <a:bodyPr/>
          <a:lstStyle/>
          <a:p>
            <a:pPr>
              <a:defRPr/>
            </a:pPr>
            <a:fld id="{99C30584-81C1-4CC9-BFB3-7542D451B410}"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093331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2747966"/>
            <a:ext cx="10363200" cy="1362075"/>
          </a:xfrm>
        </p:spPr>
        <p:txBody>
          <a:bodyPr anchor="ctr" anchorCtr="0"/>
          <a:lstStyle>
            <a:lvl1pPr algn="ctr">
              <a:defRPr sz="4000" b="0" cap="none"/>
            </a:lvl1pPr>
          </a:lstStyle>
          <a:p>
            <a:r>
              <a:rPr lang="en-US" dirty="0"/>
              <a:t>Click to edit master title style</a:t>
            </a:r>
          </a:p>
        </p:txBody>
      </p:sp>
    </p:spTree>
    <p:extLst>
      <p:ext uri="{BB962C8B-B14F-4D97-AF65-F5344CB8AC3E}">
        <p14:creationId xmlns:p14="http://schemas.microsoft.com/office/powerpoint/2010/main" val="6862195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711200" y="1524005"/>
            <a:ext cx="7112000" cy="4602163"/>
          </a:xfrm>
        </p:spPr>
        <p:txBody>
          <a:bodyPr/>
          <a:lstStyle>
            <a:lvl1pPr>
              <a:defRPr sz="2400"/>
            </a:lvl1pPr>
            <a:lvl2pPr>
              <a:defRPr sz="2000"/>
            </a:lvl2pPr>
            <a:lvl3pPr>
              <a:defRPr sz="20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924803" y="1524004"/>
            <a:ext cx="3807887" cy="4602165"/>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itle 13"/>
          <p:cNvSpPr>
            <a:spLocks noGrp="1"/>
          </p:cNvSpPr>
          <p:nvPr>
            <p:ph type="title"/>
          </p:nvPr>
        </p:nvSpPr>
        <p:spPr/>
        <p:txBody>
          <a:bodyPr/>
          <a:lstStyle/>
          <a:p>
            <a:r>
              <a:rPr lang="en-US"/>
              <a:t>Click to edit Master title style</a:t>
            </a:r>
          </a:p>
        </p:txBody>
      </p:sp>
      <p:sp>
        <p:nvSpPr>
          <p:cNvPr id="15" name="Text Placeholder 10"/>
          <p:cNvSpPr>
            <a:spLocks noGrp="1"/>
          </p:cNvSpPr>
          <p:nvPr>
            <p:ph type="body" sz="quarter" idx="13"/>
          </p:nvPr>
        </p:nvSpPr>
        <p:spPr>
          <a:xfrm>
            <a:off x="711200" y="914400"/>
            <a:ext cx="11001600" cy="457200"/>
          </a:xfrm>
        </p:spPr>
        <p:txBody>
          <a:bodyPr>
            <a:normAutofit/>
          </a:bodyPr>
          <a:lstStyle>
            <a:lvl1pPr>
              <a:buFontTx/>
              <a:buNone/>
              <a:defRPr sz="2400"/>
            </a:lvl1pPr>
          </a:lstStyle>
          <a:p>
            <a:pPr lvl="0"/>
            <a:r>
              <a:rPr lang="en-US"/>
              <a:t>Click to edit Master text styles</a:t>
            </a:r>
          </a:p>
        </p:txBody>
      </p:sp>
      <p:sp>
        <p:nvSpPr>
          <p:cNvPr id="6" name="Slide Number Placeholder 11"/>
          <p:cNvSpPr>
            <a:spLocks noGrp="1"/>
          </p:cNvSpPr>
          <p:nvPr>
            <p:ph type="sldNum" sz="quarter" idx="14"/>
          </p:nvPr>
        </p:nvSpPr>
        <p:spPr/>
        <p:txBody>
          <a:bodyPr/>
          <a:lstStyle>
            <a:lvl1pPr>
              <a:defRPr/>
            </a:lvl1pPr>
          </a:lstStyle>
          <a:p>
            <a:pPr>
              <a:defRPr/>
            </a:pPr>
            <a:fld id="{25A953A3-9FF1-4CAD-AA1D-A1FE03A68EB4}" type="slidenum">
              <a:rPr lang="en-US">
                <a:solidFill>
                  <a:srgbClr val="FFFFFF"/>
                </a:solidFill>
              </a:rPr>
              <a:pPr>
                <a:defRPr/>
              </a:pPr>
              <a:t>‹#›</a:t>
            </a:fld>
            <a:endParaRPr lang="en-US" dirty="0">
              <a:solidFill>
                <a:srgbClr val="FFFFFF"/>
              </a:solidFill>
            </a:endParaRPr>
          </a:p>
        </p:txBody>
      </p:sp>
      <p:sp>
        <p:nvSpPr>
          <p:cNvPr id="7" name="Footer Placeholder 12"/>
          <p:cNvSpPr>
            <a:spLocks noGrp="1"/>
          </p:cNvSpPr>
          <p:nvPr>
            <p:ph type="ftr" sz="quarter" idx="15"/>
          </p:nvPr>
        </p:nvSpPr>
        <p:spPr>
          <a:xfrm>
            <a:off x="4165600" y="6356355"/>
            <a:ext cx="3860800" cy="365125"/>
          </a:xfrm>
          <a:prstGeom prst="rect">
            <a:avLst/>
          </a:prstGeom>
        </p:spPr>
        <p:txBody>
          <a:bodyPr/>
          <a:lstStyle>
            <a:lvl1pPr>
              <a:defRPr>
                <a:latin typeface="Arial" charset="0"/>
              </a:defRPr>
            </a:lvl1pPr>
          </a:lstStyle>
          <a:p>
            <a:pPr fontAlgn="base">
              <a:spcBef>
                <a:spcPct val="0"/>
              </a:spcBef>
              <a:spcAft>
                <a:spcPct val="0"/>
              </a:spcAft>
              <a:defRPr/>
            </a:pPr>
            <a:endParaRPr lang="en-US" dirty="0">
              <a:solidFill>
                <a:srgbClr val="FFFFFF"/>
              </a:solidFill>
            </a:endParaRPr>
          </a:p>
        </p:txBody>
      </p:sp>
    </p:spTree>
    <p:extLst>
      <p:ext uri="{BB962C8B-B14F-4D97-AF65-F5344CB8AC3E}">
        <p14:creationId xmlns:p14="http://schemas.microsoft.com/office/powerpoint/2010/main" val="26377305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2747966"/>
            <a:ext cx="10363200" cy="1362075"/>
          </a:xfrm>
        </p:spPr>
        <p:txBody>
          <a:bodyPr anchor="ctr" anchorCtr="0"/>
          <a:lstStyle>
            <a:lvl1pPr algn="ctr">
              <a:defRPr sz="4000" b="0" cap="none"/>
            </a:lvl1pPr>
          </a:lstStyle>
          <a:p>
            <a:r>
              <a:rPr lang="en-US" dirty="0"/>
              <a:t>Click to edit master title style</a:t>
            </a:r>
          </a:p>
        </p:txBody>
      </p:sp>
    </p:spTree>
    <p:extLst>
      <p:ext uri="{BB962C8B-B14F-4D97-AF65-F5344CB8AC3E}">
        <p14:creationId xmlns:p14="http://schemas.microsoft.com/office/powerpoint/2010/main" val="9621308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711200" y="1524006"/>
            <a:ext cx="7112000" cy="4602163"/>
          </a:xfrm>
        </p:spPr>
        <p:txBody>
          <a:bodyPr/>
          <a:lstStyle>
            <a:lvl1pPr>
              <a:defRPr sz="2400"/>
            </a:lvl1pPr>
            <a:lvl2pPr>
              <a:defRPr sz="2000"/>
            </a:lvl2pPr>
            <a:lvl3pPr>
              <a:defRPr sz="20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924822" y="1524005"/>
            <a:ext cx="3807887" cy="4602165"/>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itle 13"/>
          <p:cNvSpPr>
            <a:spLocks noGrp="1"/>
          </p:cNvSpPr>
          <p:nvPr>
            <p:ph type="title"/>
          </p:nvPr>
        </p:nvSpPr>
        <p:spPr/>
        <p:txBody>
          <a:bodyPr/>
          <a:lstStyle/>
          <a:p>
            <a:r>
              <a:rPr lang="en-US"/>
              <a:t>Click to edit Master title style</a:t>
            </a:r>
          </a:p>
        </p:txBody>
      </p:sp>
      <p:sp>
        <p:nvSpPr>
          <p:cNvPr id="15" name="Text Placeholder 10"/>
          <p:cNvSpPr>
            <a:spLocks noGrp="1"/>
          </p:cNvSpPr>
          <p:nvPr>
            <p:ph type="body" sz="quarter" idx="13"/>
          </p:nvPr>
        </p:nvSpPr>
        <p:spPr>
          <a:xfrm>
            <a:off x="711200" y="914400"/>
            <a:ext cx="11001600" cy="457200"/>
          </a:xfrm>
        </p:spPr>
        <p:txBody>
          <a:bodyPr>
            <a:normAutofit/>
          </a:bodyPr>
          <a:lstStyle>
            <a:lvl1pPr>
              <a:buFontTx/>
              <a:buNone/>
              <a:defRPr sz="2400"/>
            </a:lvl1pPr>
          </a:lstStyle>
          <a:p>
            <a:pPr lvl="0"/>
            <a:r>
              <a:rPr lang="en-US"/>
              <a:t>Click to edit Master text styles</a:t>
            </a:r>
          </a:p>
        </p:txBody>
      </p:sp>
      <p:sp>
        <p:nvSpPr>
          <p:cNvPr id="6" name="Slide Number Placeholder 11"/>
          <p:cNvSpPr>
            <a:spLocks noGrp="1"/>
          </p:cNvSpPr>
          <p:nvPr>
            <p:ph type="sldNum" sz="quarter" idx="14"/>
          </p:nvPr>
        </p:nvSpPr>
        <p:spPr/>
        <p:txBody>
          <a:bodyPr/>
          <a:lstStyle>
            <a:lvl1pPr>
              <a:defRPr/>
            </a:lvl1pPr>
          </a:lstStyle>
          <a:p>
            <a:pPr>
              <a:defRPr/>
            </a:pPr>
            <a:fld id="{25A953A3-9FF1-4CAD-AA1D-A1FE03A68EB4}" type="slidenum">
              <a:rPr lang="en-US">
                <a:solidFill>
                  <a:srgbClr val="FFFFFF"/>
                </a:solidFill>
              </a:rPr>
              <a:pPr>
                <a:defRPr/>
              </a:pPr>
              <a:t>‹#›</a:t>
            </a:fld>
            <a:endParaRPr lang="en-US" dirty="0">
              <a:solidFill>
                <a:srgbClr val="FFFFFF"/>
              </a:solidFill>
            </a:endParaRPr>
          </a:p>
        </p:txBody>
      </p:sp>
      <p:sp>
        <p:nvSpPr>
          <p:cNvPr id="7" name="Footer Placeholder 12"/>
          <p:cNvSpPr>
            <a:spLocks noGrp="1"/>
          </p:cNvSpPr>
          <p:nvPr>
            <p:ph type="ftr" sz="quarter" idx="15"/>
          </p:nvPr>
        </p:nvSpPr>
        <p:spPr>
          <a:xfrm>
            <a:off x="4165600" y="6356383"/>
            <a:ext cx="3860800" cy="365125"/>
          </a:xfrm>
          <a:prstGeom prst="rect">
            <a:avLst/>
          </a:prstGeom>
        </p:spPr>
        <p:txBody>
          <a:bodyPr/>
          <a:lstStyle>
            <a:lvl1pPr>
              <a:defRPr>
                <a:latin typeface="Arial" charset="0"/>
              </a:defRPr>
            </a:lvl1pPr>
          </a:lstStyle>
          <a:p>
            <a:pPr fontAlgn="base">
              <a:spcBef>
                <a:spcPct val="0"/>
              </a:spcBef>
              <a:spcAft>
                <a:spcPct val="0"/>
              </a:spcAft>
              <a:defRPr/>
            </a:pPr>
            <a:endParaRPr lang="en-US" dirty="0">
              <a:solidFill>
                <a:srgbClr val="FFFFFF"/>
              </a:solidFill>
            </a:endParaRPr>
          </a:p>
        </p:txBody>
      </p:sp>
    </p:spTree>
    <p:extLst>
      <p:ext uri="{BB962C8B-B14F-4D97-AF65-F5344CB8AC3E}">
        <p14:creationId xmlns:p14="http://schemas.microsoft.com/office/powerpoint/2010/main" val="13293839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B8F2C-1C83-4688-B49B-76BAA73FE2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1A7840-D8A7-466F-A075-A3729D5EF2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87FE61-4A7D-40AF-89E6-3E52AACDC434}"/>
              </a:ext>
            </a:extLst>
          </p:cNvPr>
          <p:cNvSpPr>
            <a:spLocks noGrp="1"/>
          </p:cNvSpPr>
          <p:nvPr>
            <p:ph type="dt" sz="half" idx="10"/>
          </p:nvPr>
        </p:nvSpPr>
        <p:spPr/>
        <p:txBody>
          <a:bodyPr/>
          <a:lstStyle/>
          <a:p>
            <a:fld id="{D75816A4-2329-4C1F-BA4B-7DEE81053504}" type="datetimeFigureOut">
              <a:rPr lang="en-US" smtClean="0"/>
              <a:t>10/22/2021</a:t>
            </a:fld>
            <a:endParaRPr lang="en-US" dirty="0"/>
          </a:p>
        </p:txBody>
      </p:sp>
      <p:sp>
        <p:nvSpPr>
          <p:cNvPr id="5" name="Footer Placeholder 4">
            <a:extLst>
              <a:ext uri="{FF2B5EF4-FFF2-40B4-BE49-F238E27FC236}">
                <a16:creationId xmlns:a16="http://schemas.microsoft.com/office/drawing/2014/main" id="{18AA3ACA-69C0-45D6-83E7-C4C514C9A9A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0615E3F-D194-4A76-AB63-270C5F4072D0}"/>
              </a:ext>
            </a:extLst>
          </p:cNvPr>
          <p:cNvSpPr>
            <a:spLocks noGrp="1"/>
          </p:cNvSpPr>
          <p:nvPr>
            <p:ph type="sldNum" sz="quarter" idx="12"/>
          </p:nvPr>
        </p:nvSpPr>
        <p:spPr/>
        <p:txBody>
          <a:bodyPr/>
          <a:lstStyle/>
          <a:p>
            <a:fld id="{0D989F04-8DA3-4A8A-9FDA-DF384DFC7ED2}" type="slidenum">
              <a:rPr lang="en-US" smtClean="0"/>
              <a:t>‹#›</a:t>
            </a:fld>
            <a:endParaRPr lang="en-US" dirty="0"/>
          </a:p>
        </p:txBody>
      </p:sp>
    </p:spTree>
    <p:extLst>
      <p:ext uri="{BB962C8B-B14F-4D97-AF65-F5344CB8AC3E}">
        <p14:creationId xmlns:p14="http://schemas.microsoft.com/office/powerpoint/2010/main" val="26920220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Content &amp; Pictur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Picture Placeholder 16">
            <a:extLst>
              <a:ext uri="{FF2B5EF4-FFF2-40B4-BE49-F238E27FC236}">
                <a16:creationId xmlns:a16="http://schemas.microsoft.com/office/drawing/2014/main" id="{F01F10DD-B56D-4580-8ED0-FA1631DEED4F}"/>
              </a:ext>
            </a:extLst>
          </p:cNvPr>
          <p:cNvSpPr>
            <a:spLocks noGrp="1"/>
          </p:cNvSpPr>
          <p:nvPr>
            <p:ph type="pic" sz="quarter" idx="14"/>
          </p:nvPr>
        </p:nvSpPr>
        <p:spPr>
          <a:xfrm>
            <a:off x="6229350" y="0"/>
            <a:ext cx="5962650" cy="6626578"/>
          </a:xfrm>
        </p:spPr>
        <p:txBody>
          <a:bodyPr/>
          <a:lstStyle/>
          <a:p>
            <a:r>
              <a:rPr lang="en-US" dirty="0"/>
              <a:t>Click icon to add picture</a:t>
            </a:r>
          </a:p>
        </p:txBody>
      </p:sp>
      <p:sp>
        <p:nvSpPr>
          <p:cNvPr id="11" name="Pentagon 9">
            <a:extLst>
              <a:ext uri="{FF2B5EF4-FFF2-40B4-BE49-F238E27FC236}">
                <a16:creationId xmlns:a16="http://schemas.microsoft.com/office/drawing/2014/main" id="{074A4DD4-1876-4878-9EFC-2A372FE3E4E6}"/>
              </a:ext>
            </a:extLst>
          </p:cNvPr>
          <p:cNvSpPr/>
          <p:nvPr userDrawn="1"/>
        </p:nvSpPr>
        <p:spPr>
          <a:xfrm>
            <a:off x="0" y="1881937"/>
            <a:ext cx="6229350"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Tree>
    <p:extLst>
      <p:ext uri="{BB962C8B-B14F-4D97-AF65-F5344CB8AC3E}">
        <p14:creationId xmlns:p14="http://schemas.microsoft.com/office/powerpoint/2010/main" val="24071935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B320F-43F2-4C96-842F-B3E98E1D12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584B5E6-C304-41F8-B862-5D7B733325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ADDB9F7-04A0-4636-9516-53A95A3993A4}"/>
              </a:ext>
            </a:extLst>
          </p:cNvPr>
          <p:cNvSpPr>
            <a:spLocks noGrp="1"/>
          </p:cNvSpPr>
          <p:nvPr>
            <p:ph type="dt" sz="half" idx="10"/>
          </p:nvPr>
        </p:nvSpPr>
        <p:spPr/>
        <p:txBody>
          <a:bodyPr/>
          <a:lstStyle/>
          <a:p>
            <a:fld id="{0B6EEA4C-12DC-41AB-A589-74E3871DD10F}" type="datetimeFigureOut">
              <a:rPr lang="en-US" smtClean="0"/>
              <a:t>10/22/2021</a:t>
            </a:fld>
            <a:endParaRPr lang="en-US" dirty="0"/>
          </a:p>
        </p:txBody>
      </p:sp>
      <p:sp>
        <p:nvSpPr>
          <p:cNvPr id="5" name="Footer Placeholder 4">
            <a:extLst>
              <a:ext uri="{FF2B5EF4-FFF2-40B4-BE49-F238E27FC236}">
                <a16:creationId xmlns:a16="http://schemas.microsoft.com/office/drawing/2014/main" id="{67DF7F79-B9A0-43C2-A5DE-979431A74E9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06820C3-A27A-4AAC-9700-2DBECB0D4EAF}"/>
              </a:ext>
            </a:extLst>
          </p:cNvPr>
          <p:cNvSpPr>
            <a:spLocks noGrp="1"/>
          </p:cNvSpPr>
          <p:nvPr>
            <p:ph type="sldNum" sz="quarter" idx="12"/>
          </p:nvPr>
        </p:nvSpPr>
        <p:spPr/>
        <p:txBody>
          <a:bodyPr/>
          <a:lstStyle/>
          <a:p>
            <a:fld id="{0FE5D240-0E4B-4477-87B5-748E23D6F058}" type="slidenum">
              <a:rPr lang="en-US" smtClean="0"/>
              <a:t>‹#›</a:t>
            </a:fld>
            <a:endParaRPr lang="en-US" dirty="0"/>
          </a:p>
        </p:txBody>
      </p:sp>
    </p:spTree>
    <p:extLst>
      <p:ext uri="{BB962C8B-B14F-4D97-AF65-F5344CB8AC3E}">
        <p14:creationId xmlns:p14="http://schemas.microsoft.com/office/powerpoint/2010/main" val="39772175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AA1BF-9F95-4B63-8291-CDBE2660C6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EF3621-2CCA-4A50-A178-B14A2B6834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2F96BB-1EEE-4DD0-8BF7-19D9E7BA42EC}"/>
              </a:ext>
            </a:extLst>
          </p:cNvPr>
          <p:cNvSpPr>
            <a:spLocks noGrp="1"/>
          </p:cNvSpPr>
          <p:nvPr>
            <p:ph type="dt" sz="half" idx="10"/>
          </p:nvPr>
        </p:nvSpPr>
        <p:spPr/>
        <p:txBody>
          <a:bodyPr/>
          <a:lstStyle/>
          <a:p>
            <a:fld id="{0B6EEA4C-12DC-41AB-A589-74E3871DD10F}" type="datetimeFigureOut">
              <a:rPr lang="en-US" smtClean="0"/>
              <a:t>10/22/2021</a:t>
            </a:fld>
            <a:endParaRPr lang="en-US" dirty="0"/>
          </a:p>
        </p:txBody>
      </p:sp>
      <p:sp>
        <p:nvSpPr>
          <p:cNvPr id="5" name="Footer Placeholder 4">
            <a:extLst>
              <a:ext uri="{FF2B5EF4-FFF2-40B4-BE49-F238E27FC236}">
                <a16:creationId xmlns:a16="http://schemas.microsoft.com/office/drawing/2014/main" id="{50D6E5B9-AEE0-4DAE-8ECB-2A7EA5DB80F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525F4FE-1762-45ED-AEDC-94F159443D4B}"/>
              </a:ext>
            </a:extLst>
          </p:cNvPr>
          <p:cNvSpPr>
            <a:spLocks noGrp="1"/>
          </p:cNvSpPr>
          <p:nvPr>
            <p:ph type="sldNum" sz="quarter" idx="12"/>
          </p:nvPr>
        </p:nvSpPr>
        <p:spPr/>
        <p:txBody>
          <a:bodyPr/>
          <a:lstStyle/>
          <a:p>
            <a:fld id="{0FE5D240-0E4B-4477-87B5-748E23D6F058}" type="slidenum">
              <a:rPr lang="en-US" smtClean="0"/>
              <a:t>‹#›</a:t>
            </a:fld>
            <a:endParaRPr lang="en-US" dirty="0"/>
          </a:p>
        </p:txBody>
      </p:sp>
    </p:spTree>
    <p:extLst>
      <p:ext uri="{BB962C8B-B14F-4D97-AF65-F5344CB8AC3E}">
        <p14:creationId xmlns:p14="http://schemas.microsoft.com/office/powerpoint/2010/main" val="991090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p:cNvSpPr/>
          <p:nvPr userDrawn="1"/>
        </p:nvSpPr>
        <p:spPr>
          <a:xfrm>
            <a:off x="8023123" y="2"/>
            <a:ext cx="4168876" cy="761998"/>
          </a:xfrm>
          <a:prstGeom prst="rect">
            <a:avLst/>
          </a:prstGeom>
          <a:solidFill>
            <a:srgbClr val="069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38504" y="156809"/>
            <a:ext cx="1198976" cy="416632"/>
          </a:xfrm>
          <a:prstGeom prst="rect">
            <a:avLst/>
          </a:prstGeom>
        </p:spPr>
      </p:pic>
    </p:spTree>
    <p:extLst>
      <p:ext uri="{BB962C8B-B14F-4D97-AF65-F5344CB8AC3E}">
        <p14:creationId xmlns:p14="http://schemas.microsoft.com/office/powerpoint/2010/main" val="27863457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F7D67-AFBA-4BDF-B18B-0CC1BC6742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86E7EA7-3860-4036-8D8A-E79F06D223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8539B1-F812-48D0-8D82-5652A6FD2575}"/>
              </a:ext>
            </a:extLst>
          </p:cNvPr>
          <p:cNvSpPr>
            <a:spLocks noGrp="1"/>
          </p:cNvSpPr>
          <p:nvPr>
            <p:ph type="dt" sz="half" idx="10"/>
          </p:nvPr>
        </p:nvSpPr>
        <p:spPr/>
        <p:txBody>
          <a:bodyPr/>
          <a:lstStyle/>
          <a:p>
            <a:fld id="{0B6EEA4C-12DC-41AB-A589-74E3871DD10F}" type="datetimeFigureOut">
              <a:rPr lang="en-US" smtClean="0"/>
              <a:t>10/22/2021</a:t>
            </a:fld>
            <a:endParaRPr lang="en-US" dirty="0"/>
          </a:p>
        </p:txBody>
      </p:sp>
      <p:sp>
        <p:nvSpPr>
          <p:cNvPr id="5" name="Footer Placeholder 4">
            <a:extLst>
              <a:ext uri="{FF2B5EF4-FFF2-40B4-BE49-F238E27FC236}">
                <a16:creationId xmlns:a16="http://schemas.microsoft.com/office/drawing/2014/main" id="{D2BA8B91-69C4-4F11-8EC4-7E9AE9130A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601585F-CED9-4C42-9D41-91535DEAC1B6}"/>
              </a:ext>
            </a:extLst>
          </p:cNvPr>
          <p:cNvSpPr>
            <a:spLocks noGrp="1"/>
          </p:cNvSpPr>
          <p:nvPr>
            <p:ph type="sldNum" sz="quarter" idx="12"/>
          </p:nvPr>
        </p:nvSpPr>
        <p:spPr/>
        <p:txBody>
          <a:bodyPr/>
          <a:lstStyle/>
          <a:p>
            <a:fld id="{0FE5D240-0E4B-4477-87B5-748E23D6F058}" type="slidenum">
              <a:rPr lang="en-US" smtClean="0"/>
              <a:t>‹#›</a:t>
            </a:fld>
            <a:endParaRPr lang="en-US" dirty="0"/>
          </a:p>
        </p:txBody>
      </p:sp>
    </p:spTree>
    <p:extLst>
      <p:ext uri="{BB962C8B-B14F-4D97-AF65-F5344CB8AC3E}">
        <p14:creationId xmlns:p14="http://schemas.microsoft.com/office/powerpoint/2010/main" val="5664625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DA0A6-EA9C-462D-B089-8ABC9FD17D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1F44FB-968C-4A45-B12E-3D6501243B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667258E-0A50-4590-AB49-E42C31DF8B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D7902CA-DD37-46C0-9FD8-571192BF873B}"/>
              </a:ext>
            </a:extLst>
          </p:cNvPr>
          <p:cNvSpPr>
            <a:spLocks noGrp="1"/>
          </p:cNvSpPr>
          <p:nvPr>
            <p:ph type="dt" sz="half" idx="10"/>
          </p:nvPr>
        </p:nvSpPr>
        <p:spPr/>
        <p:txBody>
          <a:bodyPr/>
          <a:lstStyle/>
          <a:p>
            <a:fld id="{0B6EEA4C-12DC-41AB-A589-74E3871DD10F}" type="datetimeFigureOut">
              <a:rPr lang="en-US" smtClean="0"/>
              <a:t>10/22/2021</a:t>
            </a:fld>
            <a:endParaRPr lang="en-US" dirty="0"/>
          </a:p>
        </p:txBody>
      </p:sp>
      <p:sp>
        <p:nvSpPr>
          <p:cNvPr id="6" name="Footer Placeholder 5">
            <a:extLst>
              <a:ext uri="{FF2B5EF4-FFF2-40B4-BE49-F238E27FC236}">
                <a16:creationId xmlns:a16="http://schemas.microsoft.com/office/drawing/2014/main" id="{7932E6CD-7B77-4FB2-977A-503D08EB569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7A05147-3A45-440B-A01E-C695096476A2}"/>
              </a:ext>
            </a:extLst>
          </p:cNvPr>
          <p:cNvSpPr>
            <a:spLocks noGrp="1"/>
          </p:cNvSpPr>
          <p:nvPr>
            <p:ph type="sldNum" sz="quarter" idx="12"/>
          </p:nvPr>
        </p:nvSpPr>
        <p:spPr/>
        <p:txBody>
          <a:bodyPr/>
          <a:lstStyle/>
          <a:p>
            <a:fld id="{0FE5D240-0E4B-4477-87B5-748E23D6F058}" type="slidenum">
              <a:rPr lang="en-US" smtClean="0"/>
              <a:t>‹#›</a:t>
            </a:fld>
            <a:endParaRPr lang="en-US" dirty="0"/>
          </a:p>
        </p:txBody>
      </p:sp>
    </p:spTree>
    <p:extLst>
      <p:ext uri="{BB962C8B-B14F-4D97-AF65-F5344CB8AC3E}">
        <p14:creationId xmlns:p14="http://schemas.microsoft.com/office/powerpoint/2010/main" val="24408647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BDED7-38FA-4888-824E-DB20787F56A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9A5976-6A3A-4ADE-83A6-B82A6DA562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0B50DD-53D0-43F3-A2EC-5F861F9A2C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AD78AA-0084-4104-912A-559E254B0A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BC9A9E-FB8B-44A4-8340-0CE14B6AB72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1F1462-A39C-49ED-A0A1-ECB080F5320E}"/>
              </a:ext>
            </a:extLst>
          </p:cNvPr>
          <p:cNvSpPr>
            <a:spLocks noGrp="1"/>
          </p:cNvSpPr>
          <p:nvPr>
            <p:ph type="dt" sz="half" idx="10"/>
          </p:nvPr>
        </p:nvSpPr>
        <p:spPr/>
        <p:txBody>
          <a:bodyPr/>
          <a:lstStyle/>
          <a:p>
            <a:fld id="{0B6EEA4C-12DC-41AB-A589-74E3871DD10F}" type="datetimeFigureOut">
              <a:rPr lang="en-US" smtClean="0"/>
              <a:t>10/22/2021</a:t>
            </a:fld>
            <a:endParaRPr lang="en-US" dirty="0"/>
          </a:p>
        </p:txBody>
      </p:sp>
      <p:sp>
        <p:nvSpPr>
          <p:cNvPr id="8" name="Footer Placeholder 7">
            <a:extLst>
              <a:ext uri="{FF2B5EF4-FFF2-40B4-BE49-F238E27FC236}">
                <a16:creationId xmlns:a16="http://schemas.microsoft.com/office/drawing/2014/main" id="{CB9166EF-AB6A-4751-B63A-1B730A42D1C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417472E-7CB5-439E-ADE5-141B29F5C859}"/>
              </a:ext>
            </a:extLst>
          </p:cNvPr>
          <p:cNvSpPr>
            <a:spLocks noGrp="1"/>
          </p:cNvSpPr>
          <p:nvPr>
            <p:ph type="sldNum" sz="quarter" idx="12"/>
          </p:nvPr>
        </p:nvSpPr>
        <p:spPr/>
        <p:txBody>
          <a:bodyPr/>
          <a:lstStyle/>
          <a:p>
            <a:fld id="{0FE5D240-0E4B-4477-87B5-748E23D6F058}" type="slidenum">
              <a:rPr lang="en-US" smtClean="0"/>
              <a:t>‹#›</a:t>
            </a:fld>
            <a:endParaRPr lang="en-US" dirty="0"/>
          </a:p>
        </p:txBody>
      </p:sp>
    </p:spTree>
    <p:extLst>
      <p:ext uri="{BB962C8B-B14F-4D97-AF65-F5344CB8AC3E}">
        <p14:creationId xmlns:p14="http://schemas.microsoft.com/office/powerpoint/2010/main" val="35242613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30801-FF26-4D1E-8B7F-C573ACD0F66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9F56FB6-21B9-4AF5-986D-CDC37A2B409E}"/>
              </a:ext>
            </a:extLst>
          </p:cNvPr>
          <p:cNvSpPr>
            <a:spLocks noGrp="1"/>
          </p:cNvSpPr>
          <p:nvPr>
            <p:ph type="dt" sz="half" idx="10"/>
          </p:nvPr>
        </p:nvSpPr>
        <p:spPr/>
        <p:txBody>
          <a:bodyPr/>
          <a:lstStyle/>
          <a:p>
            <a:fld id="{0B6EEA4C-12DC-41AB-A589-74E3871DD10F}" type="datetimeFigureOut">
              <a:rPr lang="en-US" smtClean="0"/>
              <a:t>10/22/2021</a:t>
            </a:fld>
            <a:endParaRPr lang="en-US" dirty="0"/>
          </a:p>
        </p:txBody>
      </p:sp>
      <p:sp>
        <p:nvSpPr>
          <p:cNvPr id="4" name="Footer Placeholder 3">
            <a:extLst>
              <a:ext uri="{FF2B5EF4-FFF2-40B4-BE49-F238E27FC236}">
                <a16:creationId xmlns:a16="http://schemas.microsoft.com/office/drawing/2014/main" id="{325162C1-F6F7-45A7-9353-E34E170DFC0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FBCAC0A-E428-42D8-957A-A8ED8970936E}"/>
              </a:ext>
            </a:extLst>
          </p:cNvPr>
          <p:cNvSpPr>
            <a:spLocks noGrp="1"/>
          </p:cNvSpPr>
          <p:nvPr>
            <p:ph type="sldNum" sz="quarter" idx="12"/>
          </p:nvPr>
        </p:nvSpPr>
        <p:spPr/>
        <p:txBody>
          <a:bodyPr/>
          <a:lstStyle/>
          <a:p>
            <a:fld id="{0FE5D240-0E4B-4477-87B5-748E23D6F058}" type="slidenum">
              <a:rPr lang="en-US" smtClean="0"/>
              <a:t>‹#›</a:t>
            </a:fld>
            <a:endParaRPr lang="en-US" dirty="0"/>
          </a:p>
        </p:txBody>
      </p:sp>
    </p:spTree>
    <p:extLst>
      <p:ext uri="{BB962C8B-B14F-4D97-AF65-F5344CB8AC3E}">
        <p14:creationId xmlns:p14="http://schemas.microsoft.com/office/powerpoint/2010/main" val="37215373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785EC4-9539-46E9-81F6-B763999144B4}"/>
              </a:ext>
            </a:extLst>
          </p:cNvPr>
          <p:cNvSpPr>
            <a:spLocks noGrp="1"/>
          </p:cNvSpPr>
          <p:nvPr>
            <p:ph type="dt" sz="half" idx="10"/>
          </p:nvPr>
        </p:nvSpPr>
        <p:spPr/>
        <p:txBody>
          <a:bodyPr/>
          <a:lstStyle/>
          <a:p>
            <a:fld id="{0B6EEA4C-12DC-41AB-A589-74E3871DD10F}" type="datetimeFigureOut">
              <a:rPr lang="en-US" smtClean="0"/>
              <a:t>10/22/2021</a:t>
            </a:fld>
            <a:endParaRPr lang="en-US" dirty="0"/>
          </a:p>
        </p:txBody>
      </p:sp>
      <p:sp>
        <p:nvSpPr>
          <p:cNvPr id="3" name="Footer Placeholder 2">
            <a:extLst>
              <a:ext uri="{FF2B5EF4-FFF2-40B4-BE49-F238E27FC236}">
                <a16:creationId xmlns:a16="http://schemas.microsoft.com/office/drawing/2014/main" id="{187966DB-6E85-4AF6-A734-DC0CF4C3B4B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0EC5577-BDAA-4E77-9FBF-04B67EBE0DEC}"/>
              </a:ext>
            </a:extLst>
          </p:cNvPr>
          <p:cNvSpPr>
            <a:spLocks noGrp="1"/>
          </p:cNvSpPr>
          <p:nvPr>
            <p:ph type="sldNum" sz="quarter" idx="12"/>
          </p:nvPr>
        </p:nvSpPr>
        <p:spPr/>
        <p:txBody>
          <a:bodyPr/>
          <a:lstStyle/>
          <a:p>
            <a:fld id="{0FE5D240-0E4B-4477-87B5-748E23D6F058}" type="slidenum">
              <a:rPr lang="en-US" smtClean="0"/>
              <a:t>‹#›</a:t>
            </a:fld>
            <a:endParaRPr lang="en-US" dirty="0"/>
          </a:p>
        </p:txBody>
      </p:sp>
    </p:spTree>
    <p:extLst>
      <p:ext uri="{BB962C8B-B14F-4D97-AF65-F5344CB8AC3E}">
        <p14:creationId xmlns:p14="http://schemas.microsoft.com/office/powerpoint/2010/main" val="23211231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6C224-7777-4507-A96B-7128F8F064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9F9741-F982-4142-B621-EDA137EAA9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951C0D1-B03E-49D5-9CC9-CAABAEC71D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0FD378-5840-4163-9E7C-F16D39282F6D}"/>
              </a:ext>
            </a:extLst>
          </p:cNvPr>
          <p:cNvSpPr>
            <a:spLocks noGrp="1"/>
          </p:cNvSpPr>
          <p:nvPr>
            <p:ph type="dt" sz="half" idx="10"/>
          </p:nvPr>
        </p:nvSpPr>
        <p:spPr/>
        <p:txBody>
          <a:bodyPr/>
          <a:lstStyle/>
          <a:p>
            <a:fld id="{0B6EEA4C-12DC-41AB-A589-74E3871DD10F}" type="datetimeFigureOut">
              <a:rPr lang="en-US" smtClean="0"/>
              <a:t>10/22/2021</a:t>
            </a:fld>
            <a:endParaRPr lang="en-US" dirty="0"/>
          </a:p>
        </p:txBody>
      </p:sp>
      <p:sp>
        <p:nvSpPr>
          <p:cNvPr id="6" name="Footer Placeholder 5">
            <a:extLst>
              <a:ext uri="{FF2B5EF4-FFF2-40B4-BE49-F238E27FC236}">
                <a16:creationId xmlns:a16="http://schemas.microsoft.com/office/drawing/2014/main" id="{E9A0DEEB-5852-48E6-9CB9-8874EC7144E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4E6788A-80C1-48EC-9759-A5A59C574E0C}"/>
              </a:ext>
            </a:extLst>
          </p:cNvPr>
          <p:cNvSpPr>
            <a:spLocks noGrp="1"/>
          </p:cNvSpPr>
          <p:nvPr>
            <p:ph type="sldNum" sz="quarter" idx="12"/>
          </p:nvPr>
        </p:nvSpPr>
        <p:spPr/>
        <p:txBody>
          <a:bodyPr/>
          <a:lstStyle/>
          <a:p>
            <a:fld id="{0FE5D240-0E4B-4477-87B5-748E23D6F058}" type="slidenum">
              <a:rPr lang="en-US" smtClean="0"/>
              <a:t>‹#›</a:t>
            </a:fld>
            <a:endParaRPr lang="en-US" dirty="0"/>
          </a:p>
        </p:txBody>
      </p:sp>
    </p:spTree>
    <p:extLst>
      <p:ext uri="{BB962C8B-B14F-4D97-AF65-F5344CB8AC3E}">
        <p14:creationId xmlns:p14="http://schemas.microsoft.com/office/powerpoint/2010/main" val="17233058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B25A8-29DC-4830-B338-F2032ED210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BAAA1F-3E7B-460C-BCB1-196BDF3972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92014EB-99A3-412B-B015-E884E3483A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62BB13-D347-4D78-8E39-BF32A8D5D798}"/>
              </a:ext>
            </a:extLst>
          </p:cNvPr>
          <p:cNvSpPr>
            <a:spLocks noGrp="1"/>
          </p:cNvSpPr>
          <p:nvPr>
            <p:ph type="dt" sz="half" idx="10"/>
          </p:nvPr>
        </p:nvSpPr>
        <p:spPr/>
        <p:txBody>
          <a:bodyPr/>
          <a:lstStyle/>
          <a:p>
            <a:fld id="{0B6EEA4C-12DC-41AB-A589-74E3871DD10F}" type="datetimeFigureOut">
              <a:rPr lang="en-US" smtClean="0"/>
              <a:t>10/22/2021</a:t>
            </a:fld>
            <a:endParaRPr lang="en-US" dirty="0"/>
          </a:p>
        </p:txBody>
      </p:sp>
      <p:sp>
        <p:nvSpPr>
          <p:cNvPr id="6" name="Footer Placeholder 5">
            <a:extLst>
              <a:ext uri="{FF2B5EF4-FFF2-40B4-BE49-F238E27FC236}">
                <a16:creationId xmlns:a16="http://schemas.microsoft.com/office/drawing/2014/main" id="{20491D1D-7A96-463C-9585-B18213F8551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64BAA23-E1BC-45F9-B8E1-E8BC3D7CC881}"/>
              </a:ext>
            </a:extLst>
          </p:cNvPr>
          <p:cNvSpPr>
            <a:spLocks noGrp="1"/>
          </p:cNvSpPr>
          <p:nvPr>
            <p:ph type="sldNum" sz="quarter" idx="12"/>
          </p:nvPr>
        </p:nvSpPr>
        <p:spPr/>
        <p:txBody>
          <a:bodyPr/>
          <a:lstStyle/>
          <a:p>
            <a:fld id="{0FE5D240-0E4B-4477-87B5-748E23D6F058}" type="slidenum">
              <a:rPr lang="en-US" smtClean="0"/>
              <a:t>‹#›</a:t>
            </a:fld>
            <a:endParaRPr lang="en-US" dirty="0"/>
          </a:p>
        </p:txBody>
      </p:sp>
    </p:spTree>
    <p:extLst>
      <p:ext uri="{BB962C8B-B14F-4D97-AF65-F5344CB8AC3E}">
        <p14:creationId xmlns:p14="http://schemas.microsoft.com/office/powerpoint/2010/main" val="10529610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62C72-BFFF-496B-A5FD-382FC144AC6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9A111FF-3067-4CA3-91D7-EC8BEF20DF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0D02F8-8D04-408C-9D2E-49B582A79A8C}"/>
              </a:ext>
            </a:extLst>
          </p:cNvPr>
          <p:cNvSpPr>
            <a:spLocks noGrp="1"/>
          </p:cNvSpPr>
          <p:nvPr>
            <p:ph type="dt" sz="half" idx="10"/>
          </p:nvPr>
        </p:nvSpPr>
        <p:spPr/>
        <p:txBody>
          <a:bodyPr/>
          <a:lstStyle/>
          <a:p>
            <a:fld id="{0B6EEA4C-12DC-41AB-A589-74E3871DD10F}" type="datetimeFigureOut">
              <a:rPr lang="en-US" smtClean="0"/>
              <a:t>10/22/2021</a:t>
            </a:fld>
            <a:endParaRPr lang="en-US" dirty="0"/>
          </a:p>
        </p:txBody>
      </p:sp>
      <p:sp>
        <p:nvSpPr>
          <p:cNvPr id="5" name="Footer Placeholder 4">
            <a:extLst>
              <a:ext uri="{FF2B5EF4-FFF2-40B4-BE49-F238E27FC236}">
                <a16:creationId xmlns:a16="http://schemas.microsoft.com/office/drawing/2014/main" id="{05B8D795-6123-4B05-9282-C168C5490CB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7181B28-0207-45F4-8F86-D8871AD63E09}"/>
              </a:ext>
            </a:extLst>
          </p:cNvPr>
          <p:cNvSpPr>
            <a:spLocks noGrp="1"/>
          </p:cNvSpPr>
          <p:nvPr>
            <p:ph type="sldNum" sz="quarter" idx="12"/>
          </p:nvPr>
        </p:nvSpPr>
        <p:spPr/>
        <p:txBody>
          <a:bodyPr/>
          <a:lstStyle/>
          <a:p>
            <a:fld id="{0FE5D240-0E4B-4477-87B5-748E23D6F058}" type="slidenum">
              <a:rPr lang="en-US" smtClean="0"/>
              <a:t>‹#›</a:t>
            </a:fld>
            <a:endParaRPr lang="en-US" dirty="0"/>
          </a:p>
        </p:txBody>
      </p:sp>
    </p:spTree>
    <p:extLst>
      <p:ext uri="{BB962C8B-B14F-4D97-AF65-F5344CB8AC3E}">
        <p14:creationId xmlns:p14="http://schemas.microsoft.com/office/powerpoint/2010/main" val="37684695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7DCA51-D267-425E-A60D-FDC8801A69F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58A29F-710C-4927-98CA-A42E0AF256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C6A580-9391-41BC-9A45-59B463F8964B}"/>
              </a:ext>
            </a:extLst>
          </p:cNvPr>
          <p:cNvSpPr>
            <a:spLocks noGrp="1"/>
          </p:cNvSpPr>
          <p:nvPr>
            <p:ph type="dt" sz="half" idx="10"/>
          </p:nvPr>
        </p:nvSpPr>
        <p:spPr/>
        <p:txBody>
          <a:bodyPr/>
          <a:lstStyle/>
          <a:p>
            <a:fld id="{0B6EEA4C-12DC-41AB-A589-74E3871DD10F}" type="datetimeFigureOut">
              <a:rPr lang="en-US" smtClean="0"/>
              <a:t>10/22/2021</a:t>
            </a:fld>
            <a:endParaRPr lang="en-US" dirty="0"/>
          </a:p>
        </p:txBody>
      </p:sp>
      <p:sp>
        <p:nvSpPr>
          <p:cNvPr id="5" name="Footer Placeholder 4">
            <a:extLst>
              <a:ext uri="{FF2B5EF4-FFF2-40B4-BE49-F238E27FC236}">
                <a16:creationId xmlns:a16="http://schemas.microsoft.com/office/drawing/2014/main" id="{F5C0B143-E19A-4916-B263-C413C433C47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AE5C113-2E12-4CA5-97BE-6916A1269D9C}"/>
              </a:ext>
            </a:extLst>
          </p:cNvPr>
          <p:cNvSpPr>
            <a:spLocks noGrp="1"/>
          </p:cNvSpPr>
          <p:nvPr>
            <p:ph type="sldNum" sz="quarter" idx="12"/>
          </p:nvPr>
        </p:nvSpPr>
        <p:spPr/>
        <p:txBody>
          <a:bodyPr/>
          <a:lstStyle/>
          <a:p>
            <a:fld id="{0FE5D240-0E4B-4477-87B5-748E23D6F058}" type="slidenum">
              <a:rPr lang="en-US" smtClean="0"/>
              <a:t>‹#›</a:t>
            </a:fld>
            <a:endParaRPr lang="en-US" dirty="0"/>
          </a:p>
        </p:txBody>
      </p:sp>
    </p:spTree>
    <p:extLst>
      <p:ext uri="{BB962C8B-B14F-4D97-AF65-F5344CB8AC3E}">
        <p14:creationId xmlns:p14="http://schemas.microsoft.com/office/powerpoint/2010/main" val="4048490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6BD4C-EC7D-4DF1-96DA-65680756BE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D485310-BB16-453D-AE55-9380746CD2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03DD8F-5147-4266-8CDF-0E923BAC934B}"/>
              </a:ext>
            </a:extLst>
          </p:cNvPr>
          <p:cNvSpPr>
            <a:spLocks noGrp="1"/>
          </p:cNvSpPr>
          <p:nvPr>
            <p:ph type="dt" sz="half" idx="10"/>
          </p:nvPr>
        </p:nvSpPr>
        <p:spPr/>
        <p:txBody>
          <a:bodyPr/>
          <a:lstStyle/>
          <a:p>
            <a:fld id="{FEA89CC4-D0D6-4C65-9673-08B8331F4431}" type="datetime1">
              <a:rPr lang="en-US" smtClean="0"/>
              <a:t>10/22/2021</a:t>
            </a:fld>
            <a:endParaRPr lang="en-US" dirty="0"/>
          </a:p>
        </p:txBody>
      </p:sp>
      <p:sp>
        <p:nvSpPr>
          <p:cNvPr id="5" name="Footer Placeholder 4">
            <a:extLst>
              <a:ext uri="{FF2B5EF4-FFF2-40B4-BE49-F238E27FC236}">
                <a16:creationId xmlns:a16="http://schemas.microsoft.com/office/drawing/2014/main" id="{678FFEE7-5DCC-4B57-A2C3-FD0F0757F09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46EF006-7317-4287-AE7F-6FF6B483DDCE}"/>
              </a:ext>
            </a:extLst>
          </p:cNvPr>
          <p:cNvSpPr>
            <a:spLocks noGrp="1"/>
          </p:cNvSpPr>
          <p:nvPr>
            <p:ph type="sldNum" sz="quarter" idx="12"/>
          </p:nvPr>
        </p:nvSpPr>
        <p:spPr/>
        <p:txBody>
          <a:bodyPr/>
          <a:lstStyle/>
          <a:p>
            <a:fld id="{373CB591-92A9-40A3-97A0-40B69DEBE5E7}" type="slidenum">
              <a:rPr lang="en-US" smtClean="0"/>
              <a:t>‹#›</a:t>
            </a:fld>
            <a:endParaRPr lang="en-US" dirty="0"/>
          </a:p>
        </p:txBody>
      </p:sp>
    </p:spTree>
    <p:extLst>
      <p:ext uri="{BB962C8B-B14F-4D97-AF65-F5344CB8AC3E}">
        <p14:creationId xmlns:p14="http://schemas.microsoft.com/office/powerpoint/2010/main" val="1988997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8023123" y="2"/>
            <a:ext cx="4168876" cy="761998"/>
          </a:xfrm>
          <a:prstGeom prst="rect">
            <a:avLst/>
          </a:prstGeom>
          <a:solidFill>
            <a:srgbClr val="069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38504" y="156809"/>
            <a:ext cx="1198976" cy="416632"/>
          </a:xfrm>
          <a:prstGeom prst="rect">
            <a:avLst/>
          </a:prstGeom>
        </p:spPr>
      </p:pic>
    </p:spTree>
    <p:extLst>
      <p:ext uri="{BB962C8B-B14F-4D97-AF65-F5344CB8AC3E}">
        <p14:creationId xmlns:p14="http://schemas.microsoft.com/office/powerpoint/2010/main" val="4227438865"/>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FA598-00AD-4E1C-8788-15FEB33BBE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093C3B-8A98-4DE9-B75A-4DDCDCCAAC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BAC712-E788-4D9D-AE9C-841116D86484}"/>
              </a:ext>
            </a:extLst>
          </p:cNvPr>
          <p:cNvSpPr>
            <a:spLocks noGrp="1"/>
          </p:cNvSpPr>
          <p:nvPr>
            <p:ph type="dt" sz="half" idx="10"/>
          </p:nvPr>
        </p:nvSpPr>
        <p:spPr/>
        <p:txBody>
          <a:bodyPr/>
          <a:lstStyle/>
          <a:p>
            <a:fld id="{9DC6B2AC-E21C-4CE1-AF1D-46457250DE5C}" type="datetime1">
              <a:rPr lang="en-US" smtClean="0"/>
              <a:t>10/22/2021</a:t>
            </a:fld>
            <a:endParaRPr lang="en-US" dirty="0"/>
          </a:p>
        </p:txBody>
      </p:sp>
      <p:sp>
        <p:nvSpPr>
          <p:cNvPr id="5" name="Footer Placeholder 4">
            <a:extLst>
              <a:ext uri="{FF2B5EF4-FFF2-40B4-BE49-F238E27FC236}">
                <a16:creationId xmlns:a16="http://schemas.microsoft.com/office/drawing/2014/main" id="{24CB626B-D415-4C4C-8FFA-0CF92094FB8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D481D19-5D79-4646-91DE-6ED6A9651EAB}"/>
              </a:ext>
            </a:extLst>
          </p:cNvPr>
          <p:cNvSpPr>
            <a:spLocks noGrp="1"/>
          </p:cNvSpPr>
          <p:nvPr>
            <p:ph type="sldNum" sz="quarter" idx="12"/>
          </p:nvPr>
        </p:nvSpPr>
        <p:spPr/>
        <p:txBody>
          <a:bodyPr/>
          <a:lstStyle/>
          <a:p>
            <a:fld id="{373CB591-92A9-40A3-97A0-40B69DEBE5E7}" type="slidenum">
              <a:rPr lang="en-US" smtClean="0"/>
              <a:t>‹#›</a:t>
            </a:fld>
            <a:endParaRPr lang="en-US" dirty="0"/>
          </a:p>
        </p:txBody>
      </p:sp>
    </p:spTree>
    <p:extLst>
      <p:ext uri="{BB962C8B-B14F-4D97-AF65-F5344CB8AC3E}">
        <p14:creationId xmlns:p14="http://schemas.microsoft.com/office/powerpoint/2010/main" val="20889385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CAC56-B98A-41D8-942E-9C80416B2E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2C6800-4E53-4516-A7B7-8FE3971C2E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DEA8BA-1274-42BA-AD0F-0C5EF2D2D6D8}"/>
              </a:ext>
            </a:extLst>
          </p:cNvPr>
          <p:cNvSpPr>
            <a:spLocks noGrp="1"/>
          </p:cNvSpPr>
          <p:nvPr>
            <p:ph type="dt" sz="half" idx="10"/>
          </p:nvPr>
        </p:nvSpPr>
        <p:spPr/>
        <p:txBody>
          <a:bodyPr/>
          <a:lstStyle/>
          <a:p>
            <a:fld id="{366669E5-6C51-417B-BC3E-3461DB0AFA6E}" type="datetime1">
              <a:rPr lang="en-US" smtClean="0"/>
              <a:t>10/22/2021</a:t>
            </a:fld>
            <a:endParaRPr lang="en-US" dirty="0"/>
          </a:p>
        </p:txBody>
      </p:sp>
      <p:sp>
        <p:nvSpPr>
          <p:cNvPr id="5" name="Footer Placeholder 4">
            <a:extLst>
              <a:ext uri="{FF2B5EF4-FFF2-40B4-BE49-F238E27FC236}">
                <a16:creationId xmlns:a16="http://schemas.microsoft.com/office/drawing/2014/main" id="{28B0FB5D-BEE1-4215-A5E8-EA08294F6B2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91D2C15-7D46-49E6-B83A-53AFFED3A635}"/>
              </a:ext>
            </a:extLst>
          </p:cNvPr>
          <p:cNvSpPr>
            <a:spLocks noGrp="1"/>
          </p:cNvSpPr>
          <p:nvPr>
            <p:ph type="sldNum" sz="quarter" idx="12"/>
          </p:nvPr>
        </p:nvSpPr>
        <p:spPr/>
        <p:txBody>
          <a:bodyPr/>
          <a:lstStyle/>
          <a:p>
            <a:fld id="{373CB591-92A9-40A3-97A0-40B69DEBE5E7}" type="slidenum">
              <a:rPr lang="en-US" smtClean="0"/>
              <a:t>‹#›</a:t>
            </a:fld>
            <a:endParaRPr lang="en-US" dirty="0"/>
          </a:p>
        </p:txBody>
      </p:sp>
    </p:spTree>
    <p:extLst>
      <p:ext uri="{BB962C8B-B14F-4D97-AF65-F5344CB8AC3E}">
        <p14:creationId xmlns:p14="http://schemas.microsoft.com/office/powerpoint/2010/main" val="10278901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F8F33-5F49-4343-BFE4-5BFAA088CD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8D24EE-A81A-4A48-A115-35184EA00F5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9913966-BBE3-4284-BE09-B13F0F238E4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752E28-0C32-4D9F-A572-CD0B23CC65FF}"/>
              </a:ext>
            </a:extLst>
          </p:cNvPr>
          <p:cNvSpPr>
            <a:spLocks noGrp="1"/>
          </p:cNvSpPr>
          <p:nvPr>
            <p:ph type="dt" sz="half" idx="10"/>
          </p:nvPr>
        </p:nvSpPr>
        <p:spPr/>
        <p:txBody>
          <a:bodyPr/>
          <a:lstStyle/>
          <a:p>
            <a:fld id="{447E600E-BD0E-4474-820C-25CE2B8D5547}" type="datetime1">
              <a:rPr lang="en-US" smtClean="0"/>
              <a:t>10/22/2021</a:t>
            </a:fld>
            <a:endParaRPr lang="en-US" dirty="0"/>
          </a:p>
        </p:txBody>
      </p:sp>
      <p:sp>
        <p:nvSpPr>
          <p:cNvPr id="6" name="Footer Placeholder 5">
            <a:extLst>
              <a:ext uri="{FF2B5EF4-FFF2-40B4-BE49-F238E27FC236}">
                <a16:creationId xmlns:a16="http://schemas.microsoft.com/office/drawing/2014/main" id="{C21377F6-0120-47C9-B546-40E8541F4EA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008C991-D058-46A0-9028-CB4ACA65C8CC}"/>
              </a:ext>
            </a:extLst>
          </p:cNvPr>
          <p:cNvSpPr>
            <a:spLocks noGrp="1"/>
          </p:cNvSpPr>
          <p:nvPr>
            <p:ph type="sldNum" sz="quarter" idx="12"/>
          </p:nvPr>
        </p:nvSpPr>
        <p:spPr/>
        <p:txBody>
          <a:bodyPr/>
          <a:lstStyle/>
          <a:p>
            <a:fld id="{373CB591-92A9-40A3-97A0-40B69DEBE5E7}" type="slidenum">
              <a:rPr lang="en-US" smtClean="0"/>
              <a:t>‹#›</a:t>
            </a:fld>
            <a:endParaRPr lang="en-US" dirty="0"/>
          </a:p>
        </p:txBody>
      </p:sp>
    </p:spTree>
    <p:extLst>
      <p:ext uri="{BB962C8B-B14F-4D97-AF65-F5344CB8AC3E}">
        <p14:creationId xmlns:p14="http://schemas.microsoft.com/office/powerpoint/2010/main" val="42800727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A5AD7-B57B-43C8-9508-EA128350D64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87AC9F-A050-4786-9B7F-089AB592A2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248B75-BAEB-460C-8AD0-1414E8935E4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F9E500B-A239-471D-909B-D968A12411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D4E3320-0C86-4032-B3A4-B350F70D51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F7C495-DB8D-408F-B76F-D42E0E7DF8A1}"/>
              </a:ext>
            </a:extLst>
          </p:cNvPr>
          <p:cNvSpPr>
            <a:spLocks noGrp="1"/>
          </p:cNvSpPr>
          <p:nvPr>
            <p:ph type="dt" sz="half" idx="10"/>
          </p:nvPr>
        </p:nvSpPr>
        <p:spPr/>
        <p:txBody>
          <a:bodyPr/>
          <a:lstStyle/>
          <a:p>
            <a:fld id="{EB7CDDA0-6522-42D4-A359-ECF0AE5DE587}" type="datetime1">
              <a:rPr lang="en-US" smtClean="0"/>
              <a:t>10/22/2021</a:t>
            </a:fld>
            <a:endParaRPr lang="en-US" dirty="0"/>
          </a:p>
        </p:txBody>
      </p:sp>
      <p:sp>
        <p:nvSpPr>
          <p:cNvPr id="8" name="Footer Placeholder 7">
            <a:extLst>
              <a:ext uri="{FF2B5EF4-FFF2-40B4-BE49-F238E27FC236}">
                <a16:creationId xmlns:a16="http://schemas.microsoft.com/office/drawing/2014/main" id="{E6E70844-F38B-4B49-9E24-E7B1B881974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4E42D7C-A1FA-4A3A-A068-75D30EA65D91}"/>
              </a:ext>
            </a:extLst>
          </p:cNvPr>
          <p:cNvSpPr>
            <a:spLocks noGrp="1"/>
          </p:cNvSpPr>
          <p:nvPr>
            <p:ph type="sldNum" sz="quarter" idx="12"/>
          </p:nvPr>
        </p:nvSpPr>
        <p:spPr/>
        <p:txBody>
          <a:bodyPr/>
          <a:lstStyle/>
          <a:p>
            <a:fld id="{373CB591-92A9-40A3-97A0-40B69DEBE5E7}" type="slidenum">
              <a:rPr lang="en-US" smtClean="0"/>
              <a:t>‹#›</a:t>
            </a:fld>
            <a:endParaRPr lang="en-US" dirty="0"/>
          </a:p>
        </p:txBody>
      </p:sp>
    </p:spTree>
    <p:extLst>
      <p:ext uri="{BB962C8B-B14F-4D97-AF65-F5344CB8AC3E}">
        <p14:creationId xmlns:p14="http://schemas.microsoft.com/office/powerpoint/2010/main" val="1614419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4EAC7-143C-4A15-ACD5-BF4200E3E36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717D6BF-3F2B-49CB-871E-856156D89820}"/>
              </a:ext>
            </a:extLst>
          </p:cNvPr>
          <p:cNvSpPr>
            <a:spLocks noGrp="1"/>
          </p:cNvSpPr>
          <p:nvPr>
            <p:ph type="dt" sz="half" idx="10"/>
          </p:nvPr>
        </p:nvSpPr>
        <p:spPr/>
        <p:txBody>
          <a:bodyPr/>
          <a:lstStyle/>
          <a:p>
            <a:fld id="{DE171CF7-1C1F-41E0-B28C-D87623B916B4}" type="datetime1">
              <a:rPr lang="en-US" smtClean="0"/>
              <a:t>10/22/2021</a:t>
            </a:fld>
            <a:endParaRPr lang="en-US" dirty="0"/>
          </a:p>
        </p:txBody>
      </p:sp>
      <p:sp>
        <p:nvSpPr>
          <p:cNvPr id="4" name="Footer Placeholder 3">
            <a:extLst>
              <a:ext uri="{FF2B5EF4-FFF2-40B4-BE49-F238E27FC236}">
                <a16:creationId xmlns:a16="http://schemas.microsoft.com/office/drawing/2014/main" id="{72D9104A-C861-4BC7-91AD-8206ED53A77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FD09390-5565-444B-AF0A-5D506FEFED6B}"/>
              </a:ext>
            </a:extLst>
          </p:cNvPr>
          <p:cNvSpPr>
            <a:spLocks noGrp="1"/>
          </p:cNvSpPr>
          <p:nvPr>
            <p:ph type="sldNum" sz="quarter" idx="12"/>
          </p:nvPr>
        </p:nvSpPr>
        <p:spPr/>
        <p:txBody>
          <a:bodyPr/>
          <a:lstStyle/>
          <a:p>
            <a:fld id="{373CB591-92A9-40A3-97A0-40B69DEBE5E7}" type="slidenum">
              <a:rPr lang="en-US" smtClean="0"/>
              <a:t>‹#›</a:t>
            </a:fld>
            <a:endParaRPr lang="en-US" dirty="0"/>
          </a:p>
        </p:txBody>
      </p:sp>
    </p:spTree>
    <p:extLst>
      <p:ext uri="{BB962C8B-B14F-4D97-AF65-F5344CB8AC3E}">
        <p14:creationId xmlns:p14="http://schemas.microsoft.com/office/powerpoint/2010/main" val="16261564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4769BC-57F6-450B-AE86-5CD5E52EBAD9}"/>
              </a:ext>
            </a:extLst>
          </p:cNvPr>
          <p:cNvSpPr>
            <a:spLocks noGrp="1"/>
          </p:cNvSpPr>
          <p:nvPr>
            <p:ph type="dt" sz="half" idx="10"/>
          </p:nvPr>
        </p:nvSpPr>
        <p:spPr/>
        <p:txBody>
          <a:bodyPr/>
          <a:lstStyle/>
          <a:p>
            <a:fld id="{787E39C8-075A-46F7-ADAC-AC3526C4D55C}" type="datetime1">
              <a:rPr lang="en-US" smtClean="0"/>
              <a:t>10/22/2021</a:t>
            </a:fld>
            <a:endParaRPr lang="en-US" dirty="0"/>
          </a:p>
        </p:txBody>
      </p:sp>
      <p:sp>
        <p:nvSpPr>
          <p:cNvPr id="3" name="Footer Placeholder 2">
            <a:extLst>
              <a:ext uri="{FF2B5EF4-FFF2-40B4-BE49-F238E27FC236}">
                <a16:creationId xmlns:a16="http://schemas.microsoft.com/office/drawing/2014/main" id="{EB6AB9D0-C706-40BC-8D58-DD0C208D985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7BC4369-2CF2-4151-AA50-DE2DC0162337}"/>
              </a:ext>
            </a:extLst>
          </p:cNvPr>
          <p:cNvSpPr>
            <a:spLocks noGrp="1"/>
          </p:cNvSpPr>
          <p:nvPr>
            <p:ph type="sldNum" sz="quarter" idx="12"/>
          </p:nvPr>
        </p:nvSpPr>
        <p:spPr/>
        <p:txBody>
          <a:bodyPr/>
          <a:lstStyle/>
          <a:p>
            <a:fld id="{373CB591-92A9-40A3-97A0-40B69DEBE5E7}" type="slidenum">
              <a:rPr lang="en-US" smtClean="0"/>
              <a:t>‹#›</a:t>
            </a:fld>
            <a:endParaRPr lang="en-US" dirty="0"/>
          </a:p>
        </p:txBody>
      </p:sp>
    </p:spTree>
    <p:extLst>
      <p:ext uri="{BB962C8B-B14F-4D97-AF65-F5344CB8AC3E}">
        <p14:creationId xmlns:p14="http://schemas.microsoft.com/office/powerpoint/2010/main" val="15401347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1BAE5-2FE4-4235-8166-A5D1D91FAD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F06ADB-6745-4161-8BDC-7E185BAED8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7F4160-72D3-471F-95FA-AD6AEBA0E5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32A91F-B116-4295-BB42-0E9B015E9D7F}"/>
              </a:ext>
            </a:extLst>
          </p:cNvPr>
          <p:cNvSpPr>
            <a:spLocks noGrp="1"/>
          </p:cNvSpPr>
          <p:nvPr>
            <p:ph type="dt" sz="half" idx="10"/>
          </p:nvPr>
        </p:nvSpPr>
        <p:spPr/>
        <p:txBody>
          <a:bodyPr/>
          <a:lstStyle/>
          <a:p>
            <a:fld id="{14A7D186-EDDE-477A-88EC-05BB25B8F533}" type="datetime1">
              <a:rPr lang="en-US" smtClean="0"/>
              <a:t>10/22/2021</a:t>
            </a:fld>
            <a:endParaRPr lang="en-US" dirty="0"/>
          </a:p>
        </p:txBody>
      </p:sp>
      <p:sp>
        <p:nvSpPr>
          <p:cNvPr id="6" name="Footer Placeholder 5">
            <a:extLst>
              <a:ext uri="{FF2B5EF4-FFF2-40B4-BE49-F238E27FC236}">
                <a16:creationId xmlns:a16="http://schemas.microsoft.com/office/drawing/2014/main" id="{24E3C271-75D5-4D7F-9F69-124600AFACD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80AFDB2-B511-473D-A544-83EB2F64ABD3}"/>
              </a:ext>
            </a:extLst>
          </p:cNvPr>
          <p:cNvSpPr>
            <a:spLocks noGrp="1"/>
          </p:cNvSpPr>
          <p:nvPr>
            <p:ph type="sldNum" sz="quarter" idx="12"/>
          </p:nvPr>
        </p:nvSpPr>
        <p:spPr/>
        <p:txBody>
          <a:bodyPr/>
          <a:lstStyle/>
          <a:p>
            <a:fld id="{373CB591-92A9-40A3-97A0-40B69DEBE5E7}" type="slidenum">
              <a:rPr lang="en-US" smtClean="0"/>
              <a:t>‹#›</a:t>
            </a:fld>
            <a:endParaRPr lang="en-US" dirty="0"/>
          </a:p>
        </p:txBody>
      </p:sp>
    </p:spTree>
    <p:extLst>
      <p:ext uri="{BB962C8B-B14F-4D97-AF65-F5344CB8AC3E}">
        <p14:creationId xmlns:p14="http://schemas.microsoft.com/office/powerpoint/2010/main" val="18439907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EC938-03BE-4F4B-A910-386A9B8307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01BBCD8-2344-4E41-AEE9-758E485994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FAE941F-D79B-4E4E-9B44-23BF485CC3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4104A9-8D3A-4F7D-BF3E-16A8B4D27DAE}"/>
              </a:ext>
            </a:extLst>
          </p:cNvPr>
          <p:cNvSpPr>
            <a:spLocks noGrp="1"/>
          </p:cNvSpPr>
          <p:nvPr>
            <p:ph type="dt" sz="half" idx="10"/>
          </p:nvPr>
        </p:nvSpPr>
        <p:spPr/>
        <p:txBody>
          <a:bodyPr/>
          <a:lstStyle/>
          <a:p>
            <a:fld id="{59BFC504-3787-41E7-BB18-63FBA97DD798}" type="datetime1">
              <a:rPr lang="en-US" smtClean="0"/>
              <a:t>10/22/2021</a:t>
            </a:fld>
            <a:endParaRPr lang="en-US" dirty="0"/>
          </a:p>
        </p:txBody>
      </p:sp>
      <p:sp>
        <p:nvSpPr>
          <p:cNvPr id="6" name="Footer Placeholder 5">
            <a:extLst>
              <a:ext uri="{FF2B5EF4-FFF2-40B4-BE49-F238E27FC236}">
                <a16:creationId xmlns:a16="http://schemas.microsoft.com/office/drawing/2014/main" id="{7EAA01C3-6627-40A8-BA29-E7C3859CC98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4AAF636-966A-475A-8501-EF6C381D3268}"/>
              </a:ext>
            </a:extLst>
          </p:cNvPr>
          <p:cNvSpPr>
            <a:spLocks noGrp="1"/>
          </p:cNvSpPr>
          <p:nvPr>
            <p:ph type="sldNum" sz="quarter" idx="12"/>
          </p:nvPr>
        </p:nvSpPr>
        <p:spPr/>
        <p:txBody>
          <a:bodyPr/>
          <a:lstStyle/>
          <a:p>
            <a:fld id="{373CB591-92A9-40A3-97A0-40B69DEBE5E7}" type="slidenum">
              <a:rPr lang="en-US" smtClean="0"/>
              <a:t>‹#›</a:t>
            </a:fld>
            <a:endParaRPr lang="en-US" dirty="0"/>
          </a:p>
        </p:txBody>
      </p:sp>
    </p:spTree>
    <p:extLst>
      <p:ext uri="{BB962C8B-B14F-4D97-AF65-F5344CB8AC3E}">
        <p14:creationId xmlns:p14="http://schemas.microsoft.com/office/powerpoint/2010/main" val="12029909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78FE2-E52B-4492-B4B8-2B2FEC90DB9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1AC749-C452-4432-B7D6-84FF3C9000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AA6A1A-BE7E-40FB-82A2-6D77D30EA8C8}"/>
              </a:ext>
            </a:extLst>
          </p:cNvPr>
          <p:cNvSpPr>
            <a:spLocks noGrp="1"/>
          </p:cNvSpPr>
          <p:nvPr>
            <p:ph type="dt" sz="half" idx="10"/>
          </p:nvPr>
        </p:nvSpPr>
        <p:spPr/>
        <p:txBody>
          <a:bodyPr/>
          <a:lstStyle/>
          <a:p>
            <a:fld id="{9D3C9722-D2CD-441C-81A0-A87C19046B91}" type="datetime1">
              <a:rPr lang="en-US" smtClean="0"/>
              <a:t>10/22/2021</a:t>
            </a:fld>
            <a:endParaRPr lang="en-US" dirty="0"/>
          </a:p>
        </p:txBody>
      </p:sp>
      <p:sp>
        <p:nvSpPr>
          <p:cNvPr id="5" name="Footer Placeholder 4">
            <a:extLst>
              <a:ext uri="{FF2B5EF4-FFF2-40B4-BE49-F238E27FC236}">
                <a16:creationId xmlns:a16="http://schemas.microsoft.com/office/drawing/2014/main" id="{063B5338-5FCF-4CAA-8636-25FE604BD4F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E5B1D52-67BF-41B4-853B-543E48492852}"/>
              </a:ext>
            </a:extLst>
          </p:cNvPr>
          <p:cNvSpPr>
            <a:spLocks noGrp="1"/>
          </p:cNvSpPr>
          <p:nvPr>
            <p:ph type="sldNum" sz="quarter" idx="12"/>
          </p:nvPr>
        </p:nvSpPr>
        <p:spPr/>
        <p:txBody>
          <a:bodyPr/>
          <a:lstStyle/>
          <a:p>
            <a:fld id="{373CB591-92A9-40A3-97A0-40B69DEBE5E7}" type="slidenum">
              <a:rPr lang="en-US" smtClean="0"/>
              <a:t>‹#›</a:t>
            </a:fld>
            <a:endParaRPr lang="en-US" dirty="0"/>
          </a:p>
        </p:txBody>
      </p:sp>
    </p:spTree>
    <p:extLst>
      <p:ext uri="{BB962C8B-B14F-4D97-AF65-F5344CB8AC3E}">
        <p14:creationId xmlns:p14="http://schemas.microsoft.com/office/powerpoint/2010/main" val="34523525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0E9909-3C21-4A7C-BA94-0106C933D4F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6451BC-4AF6-4459-A35A-36ECBB1124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64AD98-7ADA-4878-A285-A34E05662927}"/>
              </a:ext>
            </a:extLst>
          </p:cNvPr>
          <p:cNvSpPr>
            <a:spLocks noGrp="1"/>
          </p:cNvSpPr>
          <p:nvPr>
            <p:ph type="dt" sz="half" idx="10"/>
          </p:nvPr>
        </p:nvSpPr>
        <p:spPr/>
        <p:txBody>
          <a:bodyPr/>
          <a:lstStyle/>
          <a:p>
            <a:fld id="{95B07DEA-F4ED-47DB-936C-ECF9E1DAB7A8}" type="datetime1">
              <a:rPr lang="en-US" smtClean="0"/>
              <a:t>10/22/2021</a:t>
            </a:fld>
            <a:endParaRPr lang="en-US" dirty="0"/>
          </a:p>
        </p:txBody>
      </p:sp>
      <p:sp>
        <p:nvSpPr>
          <p:cNvPr id="5" name="Footer Placeholder 4">
            <a:extLst>
              <a:ext uri="{FF2B5EF4-FFF2-40B4-BE49-F238E27FC236}">
                <a16:creationId xmlns:a16="http://schemas.microsoft.com/office/drawing/2014/main" id="{51BBCDD2-1ADF-4938-A4F3-9657980E44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C371EB9-CCB2-43B2-B3F2-285E250B7705}"/>
              </a:ext>
            </a:extLst>
          </p:cNvPr>
          <p:cNvSpPr>
            <a:spLocks noGrp="1"/>
          </p:cNvSpPr>
          <p:nvPr>
            <p:ph type="sldNum" sz="quarter" idx="12"/>
          </p:nvPr>
        </p:nvSpPr>
        <p:spPr/>
        <p:txBody>
          <a:bodyPr/>
          <a:lstStyle/>
          <a:p>
            <a:fld id="{373CB591-92A9-40A3-97A0-40B69DEBE5E7}" type="slidenum">
              <a:rPr lang="en-US" smtClean="0"/>
              <a:t>‹#›</a:t>
            </a:fld>
            <a:endParaRPr lang="en-US" dirty="0"/>
          </a:p>
        </p:txBody>
      </p:sp>
    </p:spTree>
    <p:extLst>
      <p:ext uri="{BB962C8B-B14F-4D97-AF65-F5344CB8AC3E}">
        <p14:creationId xmlns:p14="http://schemas.microsoft.com/office/powerpoint/2010/main" val="3311966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Rectangle 10"/>
          <p:cNvSpPr/>
          <p:nvPr userDrawn="1"/>
        </p:nvSpPr>
        <p:spPr>
          <a:xfrm>
            <a:off x="8023123" y="2"/>
            <a:ext cx="4168876" cy="761998"/>
          </a:xfrm>
          <a:prstGeom prst="rect">
            <a:avLst/>
          </a:prstGeom>
          <a:solidFill>
            <a:srgbClr val="069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38504" y="156809"/>
            <a:ext cx="1198976" cy="416632"/>
          </a:xfrm>
          <a:prstGeom prst="rect">
            <a:avLst/>
          </a:prstGeom>
        </p:spPr>
      </p:pic>
    </p:spTree>
    <p:extLst>
      <p:ext uri="{BB962C8B-B14F-4D97-AF65-F5344CB8AC3E}">
        <p14:creationId xmlns:p14="http://schemas.microsoft.com/office/powerpoint/2010/main" val="37598896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8A03624-5872-4211-ADE1-2D9FDE024156}" type="datetimeFigureOut">
              <a:rPr lang="en-US" smtClean="0">
                <a:solidFill>
                  <a:prstClr val="black">
                    <a:tint val="75000"/>
                  </a:prstClr>
                </a:solidFill>
              </a:rPr>
              <a:pPr/>
              <a:t>10/22/2021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CFCBFE-AA11-46FE-BDA2-FAAAE5A08C6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432185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A03624-5872-4211-ADE1-2D9FDE024156}" type="datetimeFigureOut">
              <a:rPr lang="en-US" smtClean="0">
                <a:solidFill>
                  <a:prstClr val="black">
                    <a:tint val="75000"/>
                  </a:prstClr>
                </a:solidFill>
              </a:rPr>
              <a:pPr/>
              <a:t>10/22/2021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CFCBFE-AA11-46FE-BDA2-FAAAE5A08C6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12492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A03624-5872-4211-ADE1-2D9FDE024156}" type="datetimeFigureOut">
              <a:rPr lang="en-US" smtClean="0">
                <a:solidFill>
                  <a:prstClr val="black">
                    <a:tint val="75000"/>
                  </a:prstClr>
                </a:solidFill>
              </a:rPr>
              <a:pPr/>
              <a:t>10/22/2021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CFCBFE-AA11-46FE-BDA2-FAAAE5A08C6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43900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A03624-5872-4211-ADE1-2D9FDE024156}" type="datetimeFigureOut">
              <a:rPr lang="en-US" smtClean="0">
                <a:solidFill>
                  <a:prstClr val="black">
                    <a:tint val="75000"/>
                  </a:prstClr>
                </a:solidFill>
              </a:rPr>
              <a:pPr/>
              <a:t>10/22/2021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9CFCBFE-AA11-46FE-BDA2-FAAAE5A08C6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626494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A03624-5872-4211-ADE1-2D9FDE024156}" type="datetimeFigureOut">
              <a:rPr lang="en-US" smtClean="0">
                <a:solidFill>
                  <a:prstClr val="black">
                    <a:tint val="75000"/>
                  </a:prstClr>
                </a:solidFill>
              </a:rPr>
              <a:pPr/>
              <a:t>10/22/2021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9CFCBFE-AA11-46FE-BDA2-FAAAE5A08C6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940143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8A03624-5872-4211-ADE1-2D9FDE024156}" type="datetimeFigureOut">
              <a:rPr lang="en-US" smtClean="0">
                <a:solidFill>
                  <a:prstClr val="black">
                    <a:tint val="75000"/>
                  </a:prstClr>
                </a:solidFill>
              </a:rPr>
              <a:pPr/>
              <a:t>10/22/2021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9CFCBFE-AA11-46FE-BDA2-FAAAE5A08C6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557445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A03624-5872-4211-ADE1-2D9FDE024156}" type="datetimeFigureOut">
              <a:rPr lang="en-US" smtClean="0">
                <a:solidFill>
                  <a:prstClr val="black">
                    <a:tint val="75000"/>
                  </a:prstClr>
                </a:solidFill>
              </a:rPr>
              <a:pPr/>
              <a:t>10/22/2021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9CFCBFE-AA11-46FE-BDA2-FAAAE5A08C6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388650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A03624-5872-4211-ADE1-2D9FDE024156}" type="datetimeFigureOut">
              <a:rPr lang="en-US" smtClean="0">
                <a:solidFill>
                  <a:prstClr val="black">
                    <a:tint val="75000"/>
                  </a:prstClr>
                </a:solidFill>
              </a:rPr>
              <a:pPr/>
              <a:t>10/22/2021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9CFCBFE-AA11-46FE-BDA2-FAAAE5A08C6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103378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A03624-5872-4211-ADE1-2D9FDE024156}" type="datetimeFigureOut">
              <a:rPr lang="en-US" smtClean="0">
                <a:solidFill>
                  <a:prstClr val="black">
                    <a:tint val="75000"/>
                  </a:prstClr>
                </a:solidFill>
              </a:rPr>
              <a:pPr/>
              <a:t>10/22/2021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9CFCBFE-AA11-46FE-BDA2-FAAAE5A08C6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876118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A03624-5872-4211-ADE1-2D9FDE024156}" type="datetimeFigureOut">
              <a:rPr lang="en-US" smtClean="0">
                <a:solidFill>
                  <a:prstClr val="black">
                    <a:tint val="75000"/>
                  </a:prstClr>
                </a:solidFill>
              </a:rPr>
              <a:pPr/>
              <a:t>10/22/2021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CFCBFE-AA11-46FE-BDA2-FAAAE5A08C6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99044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0035937-D7B9-446F-A2C6-1E59464F930D}" type="datetimeFigureOut">
              <a:rPr lang="en-US" smtClean="0">
                <a:solidFill>
                  <a:prstClr val="black">
                    <a:tint val="75000"/>
                  </a:prstClr>
                </a:solidFill>
              </a:rPr>
              <a:pPr/>
              <a:t>10/22/2021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fontAlgn="base">
              <a:spcBef>
                <a:spcPct val="0"/>
              </a:spcBef>
              <a:spcAft>
                <a:spcPct val="0"/>
              </a:spcAft>
              <a:defRPr/>
            </a:pPr>
            <a:fld id="{CA0EFE4B-1B23-4200-9F3F-0F277FE5C373}" type="slidenum">
              <a:rPr lang="en-US" smtClean="0">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2254480885"/>
      </p:ext>
    </p:extLst>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A03624-5872-4211-ADE1-2D9FDE024156}" type="datetimeFigureOut">
              <a:rPr lang="en-US" smtClean="0">
                <a:solidFill>
                  <a:prstClr val="black">
                    <a:tint val="75000"/>
                  </a:prstClr>
                </a:solidFill>
              </a:rPr>
              <a:pPr/>
              <a:t>10/22/2021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CFCBFE-AA11-46FE-BDA2-FAAAE5A08C6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78258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6BD4C-EC7D-4DF1-96DA-65680756BE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D485310-BB16-453D-AE55-9380746CD2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03DD8F-5147-4266-8CDF-0E923BAC934B}"/>
              </a:ext>
            </a:extLst>
          </p:cNvPr>
          <p:cNvSpPr>
            <a:spLocks noGrp="1"/>
          </p:cNvSpPr>
          <p:nvPr>
            <p:ph type="dt" sz="half" idx="10"/>
          </p:nvPr>
        </p:nvSpPr>
        <p:spPr/>
        <p:txBody>
          <a:bodyPr/>
          <a:lstStyle/>
          <a:p>
            <a:fld id="{FEA89CC4-D0D6-4C65-9673-08B8331F4431}" type="datetime1">
              <a:rPr lang="en-US" smtClean="0"/>
              <a:t>10/22/2021</a:t>
            </a:fld>
            <a:endParaRPr lang="en-US" dirty="0"/>
          </a:p>
        </p:txBody>
      </p:sp>
      <p:sp>
        <p:nvSpPr>
          <p:cNvPr id="5" name="Footer Placeholder 4">
            <a:extLst>
              <a:ext uri="{FF2B5EF4-FFF2-40B4-BE49-F238E27FC236}">
                <a16:creationId xmlns:a16="http://schemas.microsoft.com/office/drawing/2014/main" id="{678FFEE7-5DCC-4B57-A2C3-FD0F0757F09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46EF006-7317-4287-AE7F-6FF6B483DDCE}"/>
              </a:ext>
            </a:extLst>
          </p:cNvPr>
          <p:cNvSpPr>
            <a:spLocks noGrp="1"/>
          </p:cNvSpPr>
          <p:nvPr>
            <p:ph type="sldNum" sz="quarter" idx="12"/>
          </p:nvPr>
        </p:nvSpPr>
        <p:spPr/>
        <p:txBody>
          <a:bodyPr/>
          <a:lstStyle/>
          <a:p>
            <a:fld id="{373CB591-92A9-40A3-97A0-40B69DEBE5E7}" type="slidenum">
              <a:rPr lang="en-US" smtClean="0"/>
              <a:t>‹#›</a:t>
            </a:fld>
            <a:endParaRPr lang="en-US" dirty="0"/>
          </a:p>
        </p:txBody>
      </p:sp>
    </p:spTree>
    <p:extLst>
      <p:ext uri="{BB962C8B-B14F-4D97-AF65-F5344CB8AC3E}">
        <p14:creationId xmlns:p14="http://schemas.microsoft.com/office/powerpoint/2010/main" val="9280303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FA598-00AD-4E1C-8788-15FEB33BBE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093C3B-8A98-4DE9-B75A-4DDCDCCAAC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BAC712-E788-4D9D-AE9C-841116D86484}"/>
              </a:ext>
            </a:extLst>
          </p:cNvPr>
          <p:cNvSpPr>
            <a:spLocks noGrp="1"/>
          </p:cNvSpPr>
          <p:nvPr>
            <p:ph type="dt" sz="half" idx="10"/>
          </p:nvPr>
        </p:nvSpPr>
        <p:spPr/>
        <p:txBody>
          <a:bodyPr/>
          <a:lstStyle/>
          <a:p>
            <a:fld id="{9DC6B2AC-E21C-4CE1-AF1D-46457250DE5C}" type="datetime1">
              <a:rPr lang="en-US" smtClean="0"/>
              <a:t>10/22/2021</a:t>
            </a:fld>
            <a:endParaRPr lang="en-US" dirty="0"/>
          </a:p>
        </p:txBody>
      </p:sp>
      <p:sp>
        <p:nvSpPr>
          <p:cNvPr id="5" name="Footer Placeholder 4">
            <a:extLst>
              <a:ext uri="{FF2B5EF4-FFF2-40B4-BE49-F238E27FC236}">
                <a16:creationId xmlns:a16="http://schemas.microsoft.com/office/drawing/2014/main" id="{24CB626B-D415-4C4C-8FFA-0CF92094FB8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D481D19-5D79-4646-91DE-6ED6A9651EAB}"/>
              </a:ext>
            </a:extLst>
          </p:cNvPr>
          <p:cNvSpPr>
            <a:spLocks noGrp="1"/>
          </p:cNvSpPr>
          <p:nvPr>
            <p:ph type="sldNum" sz="quarter" idx="12"/>
          </p:nvPr>
        </p:nvSpPr>
        <p:spPr/>
        <p:txBody>
          <a:bodyPr/>
          <a:lstStyle/>
          <a:p>
            <a:fld id="{373CB591-92A9-40A3-97A0-40B69DEBE5E7}" type="slidenum">
              <a:rPr lang="en-US" smtClean="0"/>
              <a:t>‹#›</a:t>
            </a:fld>
            <a:endParaRPr lang="en-US" dirty="0"/>
          </a:p>
        </p:txBody>
      </p:sp>
    </p:spTree>
    <p:extLst>
      <p:ext uri="{BB962C8B-B14F-4D97-AF65-F5344CB8AC3E}">
        <p14:creationId xmlns:p14="http://schemas.microsoft.com/office/powerpoint/2010/main" val="25838077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CAC56-B98A-41D8-942E-9C80416B2E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2C6800-4E53-4516-A7B7-8FE3971C2E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DEA8BA-1274-42BA-AD0F-0C5EF2D2D6D8}"/>
              </a:ext>
            </a:extLst>
          </p:cNvPr>
          <p:cNvSpPr>
            <a:spLocks noGrp="1"/>
          </p:cNvSpPr>
          <p:nvPr>
            <p:ph type="dt" sz="half" idx="10"/>
          </p:nvPr>
        </p:nvSpPr>
        <p:spPr/>
        <p:txBody>
          <a:bodyPr/>
          <a:lstStyle/>
          <a:p>
            <a:fld id="{366669E5-6C51-417B-BC3E-3461DB0AFA6E}" type="datetime1">
              <a:rPr lang="en-US" smtClean="0"/>
              <a:t>10/22/2021</a:t>
            </a:fld>
            <a:endParaRPr lang="en-US" dirty="0"/>
          </a:p>
        </p:txBody>
      </p:sp>
      <p:sp>
        <p:nvSpPr>
          <p:cNvPr id="5" name="Footer Placeholder 4">
            <a:extLst>
              <a:ext uri="{FF2B5EF4-FFF2-40B4-BE49-F238E27FC236}">
                <a16:creationId xmlns:a16="http://schemas.microsoft.com/office/drawing/2014/main" id="{28B0FB5D-BEE1-4215-A5E8-EA08294F6B2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91D2C15-7D46-49E6-B83A-53AFFED3A635}"/>
              </a:ext>
            </a:extLst>
          </p:cNvPr>
          <p:cNvSpPr>
            <a:spLocks noGrp="1"/>
          </p:cNvSpPr>
          <p:nvPr>
            <p:ph type="sldNum" sz="quarter" idx="12"/>
          </p:nvPr>
        </p:nvSpPr>
        <p:spPr/>
        <p:txBody>
          <a:bodyPr/>
          <a:lstStyle/>
          <a:p>
            <a:fld id="{373CB591-92A9-40A3-97A0-40B69DEBE5E7}" type="slidenum">
              <a:rPr lang="en-US" smtClean="0"/>
              <a:t>‹#›</a:t>
            </a:fld>
            <a:endParaRPr lang="en-US" dirty="0"/>
          </a:p>
        </p:txBody>
      </p:sp>
    </p:spTree>
    <p:extLst>
      <p:ext uri="{BB962C8B-B14F-4D97-AF65-F5344CB8AC3E}">
        <p14:creationId xmlns:p14="http://schemas.microsoft.com/office/powerpoint/2010/main" val="37843063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F8F33-5F49-4343-BFE4-5BFAA088CD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8D24EE-A81A-4A48-A115-35184EA00F5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9913966-BBE3-4284-BE09-B13F0F238E4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752E28-0C32-4D9F-A572-CD0B23CC65FF}"/>
              </a:ext>
            </a:extLst>
          </p:cNvPr>
          <p:cNvSpPr>
            <a:spLocks noGrp="1"/>
          </p:cNvSpPr>
          <p:nvPr>
            <p:ph type="dt" sz="half" idx="10"/>
          </p:nvPr>
        </p:nvSpPr>
        <p:spPr/>
        <p:txBody>
          <a:bodyPr/>
          <a:lstStyle/>
          <a:p>
            <a:fld id="{447E600E-BD0E-4474-820C-25CE2B8D5547}" type="datetime1">
              <a:rPr lang="en-US" smtClean="0"/>
              <a:t>10/22/2021</a:t>
            </a:fld>
            <a:endParaRPr lang="en-US" dirty="0"/>
          </a:p>
        </p:txBody>
      </p:sp>
      <p:sp>
        <p:nvSpPr>
          <p:cNvPr id="6" name="Footer Placeholder 5">
            <a:extLst>
              <a:ext uri="{FF2B5EF4-FFF2-40B4-BE49-F238E27FC236}">
                <a16:creationId xmlns:a16="http://schemas.microsoft.com/office/drawing/2014/main" id="{C21377F6-0120-47C9-B546-40E8541F4EA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008C991-D058-46A0-9028-CB4ACA65C8CC}"/>
              </a:ext>
            </a:extLst>
          </p:cNvPr>
          <p:cNvSpPr>
            <a:spLocks noGrp="1"/>
          </p:cNvSpPr>
          <p:nvPr>
            <p:ph type="sldNum" sz="quarter" idx="12"/>
          </p:nvPr>
        </p:nvSpPr>
        <p:spPr/>
        <p:txBody>
          <a:bodyPr/>
          <a:lstStyle/>
          <a:p>
            <a:fld id="{373CB591-92A9-40A3-97A0-40B69DEBE5E7}" type="slidenum">
              <a:rPr lang="en-US" smtClean="0"/>
              <a:t>‹#›</a:t>
            </a:fld>
            <a:endParaRPr lang="en-US" dirty="0"/>
          </a:p>
        </p:txBody>
      </p:sp>
    </p:spTree>
    <p:extLst>
      <p:ext uri="{BB962C8B-B14F-4D97-AF65-F5344CB8AC3E}">
        <p14:creationId xmlns:p14="http://schemas.microsoft.com/office/powerpoint/2010/main" val="7680258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A5AD7-B57B-43C8-9508-EA128350D64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87AC9F-A050-4786-9B7F-089AB592A2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248B75-BAEB-460C-8AD0-1414E8935E4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F9E500B-A239-471D-909B-D968A12411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D4E3320-0C86-4032-B3A4-B350F70D51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F7C495-DB8D-408F-B76F-D42E0E7DF8A1}"/>
              </a:ext>
            </a:extLst>
          </p:cNvPr>
          <p:cNvSpPr>
            <a:spLocks noGrp="1"/>
          </p:cNvSpPr>
          <p:nvPr>
            <p:ph type="dt" sz="half" idx="10"/>
          </p:nvPr>
        </p:nvSpPr>
        <p:spPr/>
        <p:txBody>
          <a:bodyPr/>
          <a:lstStyle/>
          <a:p>
            <a:fld id="{EB7CDDA0-6522-42D4-A359-ECF0AE5DE587}" type="datetime1">
              <a:rPr lang="en-US" smtClean="0"/>
              <a:t>10/22/2021</a:t>
            </a:fld>
            <a:endParaRPr lang="en-US" dirty="0"/>
          </a:p>
        </p:txBody>
      </p:sp>
      <p:sp>
        <p:nvSpPr>
          <p:cNvPr id="8" name="Footer Placeholder 7">
            <a:extLst>
              <a:ext uri="{FF2B5EF4-FFF2-40B4-BE49-F238E27FC236}">
                <a16:creationId xmlns:a16="http://schemas.microsoft.com/office/drawing/2014/main" id="{E6E70844-F38B-4B49-9E24-E7B1B881974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4E42D7C-A1FA-4A3A-A068-75D30EA65D91}"/>
              </a:ext>
            </a:extLst>
          </p:cNvPr>
          <p:cNvSpPr>
            <a:spLocks noGrp="1"/>
          </p:cNvSpPr>
          <p:nvPr>
            <p:ph type="sldNum" sz="quarter" idx="12"/>
          </p:nvPr>
        </p:nvSpPr>
        <p:spPr/>
        <p:txBody>
          <a:bodyPr/>
          <a:lstStyle/>
          <a:p>
            <a:fld id="{373CB591-92A9-40A3-97A0-40B69DEBE5E7}" type="slidenum">
              <a:rPr lang="en-US" smtClean="0"/>
              <a:t>‹#›</a:t>
            </a:fld>
            <a:endParaRPr lang="en-US" dirty="0"/>
          </a:p>
        </p:txBody>
      </p:sp>
    </p:spTree>
    <p:extLst>
      <p:ext uri="{BB962C8B-B14F-4D97-AF65-F5344CB8AC3E}">
        <p14:creationId xmlns:p14="http://schemas.microsoft.com/office/powerpoint/2010/main" val="29254982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4EAC7-143C-4A15-ACD5-BF4200E3E36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717D6BF-3F2B-49CB-871E-856156D89820}"/>
              </a:ext>
            </a:extLst>
          </p:cNvPr>
          <p:cNvSpPr>
            <a:spLocks noGrp="1"/>
          </p:cNvSpPr>
          <p:nvPr>
            <p:ph type="dt" sz="half" idx="10"/>
          </p:nvPr>
        </p:nvSpPr>
        <p:spPr/>
        <p:txBody>
          <a:bodyPr/>
          <a:lstStyle/>
          <a:p>
            <a:fld id="{DE171CF7-1C1F-41E0-B28C-D87623B916B4}" type="datetime1">
              <a:rPr lang="en-US" smtClean="0"/>
              <a:t>10/22/2021</a:t>
            </a:fld>
            <a:endParaRPr lang="en-US" dirty="0"/>
          </a:p>
        </p:txBody>
      </p:sp>
      <p:sp>
        <p:nvSpPr>
          <p:cNvPr id="4" name="Footer Placeholder 3">
            <a:extLst>
              <a:ext uri="{FF2B5EF4-FFF2-40B4-BE49-F238E27FC236}">
                <a16:creationId xmlns:a16="http://schemas.microsoft.com/office/drawing/2014/main" id="{72D9104A-C861-4BC7-91AD-8206ED53A77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FD09390-5565-444B-AF0A-5D506FEFED6B}"/>
              </a:ext>
            </a:extLst>
          </p:cNvPr>
          <p:cNvSpPr>
            <a:spLocks noGrp="1"/>
          </p:cNvSpPr>
          <p:nvPr>
            <p:ph type="sldNum" sz="quarter" idx="12"/>
          </p:nvPr>
        </p:nvSpPr>
        <p:spPr/>
        <p:txBody>
          <a:bodyPr/>
          <a:lstStyle/>
          <a:p>
            <a:fld id="{373CB591-92A9-40A3-97A0-40B69DEBE5E7}" type="slidenum">
              <a:rPr lang="en-US" smtClean="0"/>
              <a:t>‹#›</a:t>
            </a:fld>
            <a:endParaRPr lang="en-US" dirty="0"/>
          </a:p>
        </p:txBody>
      </p:sp>
    </p:spTree>
    <p:extLst>
      <p:ext uri="{BB962C8B-B14F-4D97-AF65-F5344CB8AC3E}">
        <p14:creationId xmlns:p14="http://schemas.microsoft.com/office/powerpoint/2010/main" val="302384498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4769BC-57F6-450B-AE86-5CD5E52EBAD9}"/>
              </a:ext>
            </a:extLst>
          </p:cNvPr>
          <p:cNvSpPr>
            <a:spLocks noGrp="1"/>
          </p:cNvSpPr>
          <p:nvPr>
            <p:ph type="dt" sz="half" idx="10"/>
          </p:nvPr>
        </p:nvSpPr>
        <p:spPr/>
        <p:txBody>
          <a:bodyPr/>
          <a:lstStyle/>
          <a:p>
            <a:fld id="{787E39C8-075A-46F7-ADAC-AC3526C4D55C}" type="datetime1">
              <a:rPr lang="en-US" smtClean="0"/>
              <a:t>10/22/2021</a:t>
            </a:fld>
            <a:endParaRPr lang="en-US" dirty="0"/>
          </a:p>
        </p:txBody>
      </p:sp>
      <p:sp>
        <p:nvSpPr>
          <p:cNvPr id="3" name="Footer Placeholder 2">
            <a:extLst>
              <a:ext uri="{FF2B5EF4-FFF2-40B4-BE49-F238E27FC236}">
                <a16:creationId xmlns:a16="http://schemas.microsoft.com/office/drawing/2014/main" id="{EB6AB9D0-C706-40BC-8D58-DD0C208D985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7BC4369-2CF2-4151-AA50-DE2DC0162337}"/>
              </a:ext>
            </a:extLst>
          </p:cNvPr>
          <p:cNvSpPr>
            <a:spLocks noGrp="1"/>
          </p:cNvSpPr>
          <p:nvPr>
            <p:ph type="sldNum" sz="quarter" idx="12"/>
          </p:nvPr>
        </p:nvSpPr>
        <p:spPr/>
        <p:txBody>
          <a:bodyPr/>
          <a:lstStyle/>
          <a:p>
            <a:fld id="{373CB591-92A9-40A3-97A0-40B69DEBE5E7}" type="slidenum">
              <a:rPr lang="en-US" smtClean="0"/>
              <a:t>‹#›</a:t>
            </a:fld>
            <a:endParaRPr lang="en-US" dirty="0"/>
          </a:p>
        </p:txBody>
      </p:sp>
    </p:spTree>
    <p:extLst>
      <p:ext uri="{BB962C8B-B14F-4D97-AF65-F5344CB8AC3E}">
        <p14:creationId xmlns:p14="http://schemas.microsoft.com/office/powerpoint/2010/main" val="32576884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1BAE5-2FE4-4235-8166-A5D1D91FAD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F06ADB-6745-4161-8BDC-7E185BAED8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7F4160-72D3-471F-95FA-AD6AEBA0E5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32A91F-B116-4295-BB42-0E9B015E9D7F}"/>
              </a:ext>
            </a:extLst>
          </p:cNvPr>
          <p:cNvSpPr>
            <a:spLocks noGrp="1"/>
          </p:cNvSpPr>
          <p:nvPr>
            <p:ph type="dt" sz="half" idx="10"/>
          </p:nvPr>
        </p:nvSpPr>
        <p:spPr/>
        <p:txBody>
          <a:bodyPr/>
          <a:lstStyle/>
          <a:p>
            <a:fld id="{14A7D186-EDDE-477A-88EC-05BB25B8F533}" type="datetime1">
              <a:rPr lang="en-US" smtClean="0"/>
              <a:t>10/22/2021</a:t>
            </a:fld>
            <a:endParaRPr lang="en-US" dirty="0"/>
          </a:p>
        </p:txBody>
      </p:sp>
      <p:sp>
        <p:nvSpPr>
          <p:cNvPr id="6" name="Footer Placeholder 5">
            <a:extLst>
              <a:ext uri="{FF2B5EF4-FFF2-40B4-BE49-F238E27FC236}">
                <a16:creationId xmlns:a16="http://schemas.microsoft.com/office/drawing/2014/main" id="{24E3C271-75D5-4D7F-9F69-124600AFACD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80AFDB2-B511-473D-A544-83EB2F64ABD3}"/>
              </a:ext>
            </a:extLst>
          </p:cNvPr>
          <p:cNvSpPr>
            <a:spLocks noGrp="1"/>
          </p:cNvSpPr>
          <p:nvPr>
            <p:ph type="sldNum" sz="quarter" idx="12"/>
          </p:nvPr>
        </p:nvSpPr>
        <p:spPr/>
        <p:txBody>
          <a:bodyPr/>
          <a:lstStyle/>
          <a:p>
            <a:fld id="{373CB591-92A9-40A3-97A0-40B69DEBE5E7}" type="slidenum">
              <a:rPr lang="en-US" smtClean="0"/>
              <a:t>‹#›</a:t>
            </a:fld>
            <a:endParaRPr lang="en-US" dirty="0"/>
          </a:p>
        </p:txBody>
      </p:sp>
    </p:spTree>
    <p:extLst>
      <p:ext uri="{BB962C8B-B14F-4D97-AF65-F5344CB8AC3E}">
        <p14:creationId xmlns:p14="http://schemas.microsoft.com/office/powerpoint/2010/main" val="18919239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EC938-03BE-4F4B-A910-386A9B8307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01BBCD8-2344-4E41-AEE9-758E485994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FAE941F-D79B-4E4E-9B44-23BF485CC3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4104A9-8D3A-4F7D-BF3E-16A8B4D27DAE}"/>
              </a:ext>
            </a:extLst>
          </p:cNvPr>
          <p:cNvSpPr>
            <a:spLocks noGrp="1"/>
          </p:cNvSpPr>
          <p:nvPr>
            <p:ph type="dt" sz="half" idx="10"/>
          </p:nvPr>
        </p:nvSpPr>
        <p:spPr/>
        <p:txBody>
          <a:bodyPr/>
          <a:lstStyle/>
          <a:p>
            <a:fld id="{59BFC504-3787-41E7-BB18-63FBA97DD798}" type="datetime1">
              <a:rPr lang="en-US" smtClean="0"/>
              <a:t>10/22/2021</a:t>
            </a:fld>
            <a:endParaRPr lang="en-US" dirty="0"/>
          </a:p>
        </p:txBody>
      </p:sp>
      <p:sp>
        <p:nvSpPr>
          <p:cNvPr id="6" name="Footer Placeholder 5">
            <a:extLst>
              <a:ext uri="{FF2B5EF4-FFF2-40B4-BE49-F238E27FC236}">
                <a16:creationId xmlns:a16="http://schemas.microsoft.com/office/drawing/2014/main" id="{7EAA01C3-6627-40A8-BA29-E7C3859CC98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4AAF636-966A-475A-8501-EF6C381D3268}"/>
              </a:ext>
            </a:extLst>
          </p:cNvPr>
          <p:cNvSpPr>
            <a:spLocks noGrp="1"/>
          </p:cNvSpPr>
          <p:nvPr>
            <p:ph type="sldNum" sz="quarter" idx="12"/>
          </p:nvPr>
        </p:nvSpPr>
        <p:spPr/>
        <p:txBody>
          <a:bodyPr/>
          <a:lstStyle/>
          <a:p>
            <a:fld id="{373CB591-92A9-40A3-97A0-40B69DEBE5E7}" type="slidenum">
              <a:rPr lang="en-US" smtClean="0"/>
              <a:t>‹#›</a:t>
            </a:fld>
            <a:endParaRPr lang="en-US" dirty="0"/>
          </a:p>
        </p:txBody>
      </p:sp>
    </p:spTree>
    <p:extLst>
      <p:ext uri="{BB962C8B-B14F-4D97-AF65-F5344CB8AC3E}">
        <p14:creationId xmlns:p14="http://schemas.microsoft.com/office/powerpoint/2010/main" val="1988800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0035937-D7B9-446F-A2C6-1E59464F930D}" type="datetimeFigureOut">
              <a:rPr lang="en-US" smtClean="0">
                <a:solidFill>
                  <a:prstClr val="black">
                    <a:tint val="75000"/>
                  </a:prstClr>
                </a:solidFill>
              </a:rPr>
              <a:pPr/>
              <a:t>10/22/2021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2A86249B-166F-4270-92C5-26E1DF5C1226}"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25635530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78FE2-E52B-4492-B4B8-2B2FEC90DB9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1AC749-C452-4432-B7D6-84FF3C9000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AA6A1A-BE7E-40FB-82A2-6D77D30EA8C8}"/>
              </a:ext>
            </a:extLst>
          </p:cNvPr>
          <p:cNvSpPr>
            <a:spLocks noGrp="1"/>
          </p:cNvSpPr>
          <p:nvPr>
            <p:ph type="dt" sz="half" idx="10"/>
          </p:nvPr>
        </p:nvSpPr>
        <p:spPr/>
        <p:txBody>
          <a:bodyPr/>
          <a:lstStyle/>
          <a:p>
            <a:fld id="{9D3C9722-D2CD-441C-81A0-A87C19046B91}" type="datetime1">
              <a:rPr lang="en-US" smtClean="0"/>
              <a:t>10/22/2021</a:t>
            </a:fld>
            <a:endParaRPr lang="en-US" dirty="0"/>
          </a:p>
        </p:txBody>
      </p:sp>
      <p:sp>
        <p:nvSpPr>
          <p:cNvPr id="5" name="Footer Placeholder 4">
            <a:extLst>
              <a:ext uri="{FF2B5EF4-FFF2-40B4-BE49-F238E27FC236}">
                <a16:creationId xmlns:a16="http://schemas.microsoft.com/office/drawing/2014/main" id="{063B5338-5FCF-4CAA-8636-25FE604BD4F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E5B1D52-67BF-41B4-853B-543E48492852}"/>
              </a:ext>
            </a:extLst>
          </p:cNvPr>
          <p:cNvSpPr>
            <a:spLocks noGrp="1"/>
          </p:cNvSpPr>
          <p:nvPr>
            <p:ph type="sldNum" sz="quarter" idx="12"/>
          </p:nvPr>
        </p:nvSpPr>
        <p:spPr/>
        <p:txBody>
          <a:bodyPr/>
          <a:lstStyle/>
          <a:p>
            <a:fld id="{373CB591-92A9-40A3-97A0-40B69DEBE5E7}" type="slidenum">
              <a:rPr lang="en-US" smtClean="0"/>
              <a:t>‹#›</a:t>
            </a:fld>
            <a:endParaRPr lang="en-US" dirty="0"/>
          </a:p>
        </p:txBody>
      </p:sp>
    </p:spTree>
    <p:extLst>
      <p:ext uri="{BB962C8B-B14F-4D97-AF65-F5344CB8AC3E}">
        <p14:creationId xmlns:p14="http://schemas.microsoft.com/office/powerpoint/2010/main" val="370759170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0E9909-3C21-4A7C-BA94-0106C933D4F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6451BC-4AF6-4459-A35A-36ECBB1124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64AD98-7ADA-4878-A285-A34E05662927}"/>
              </a:ext>
            </a:extLst>
          </p:cNvPr>
          <p:cNvSpPr>
            <a:spLocks noGrp="1"/>
          </p:cNvSpPr>
          <p:nvPr>
            <p:ph type="dt" sz="half" idx="10"/>
          </p:nvPr>
        </p:nvSpPr>
        <p:spPr/>
        <p:txBody>
          <a:bodyPr/>
          <a:lstStyle/>
          <a:p>
            <a:fld id="{95B07DEA-F4ED-47DB-936C-ECF9E1DAB7A8}" type="datetime1">
              <a:rPr lang="en-US" smtClean="0"/>
              <a:t>10/22/2021</a:t>
            </a:fld>
            <a:endParaRPr lang="en-US" dirty="0"/>
          </a:p>
        </p:txBody>
      </p:sp>
      <p:sp>
        <p:nvSpPr>
          <p:cNvPr id="5" name="Footer Placeholder 4">
            <a:extLst>
              <a:ext uri="{FF2B5EF4-FFF2-40B4-BE49-F238E27FC236}">
                <a16:creationId xmlns:a16="http://schemas.microsoft.com/office/drawing/2014/main" id="{51BBCDD2-1ADF-4938-A4F3-9657980E44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C371EB9-CCB2-43B2-B3F2-285E250B7705}"/>
              </a:ext>
            </a:extLst>
          </p:cNvPr>
          <p:cNvSpPr>
            <a:spLocks noGrp="1"/>
          </p:cNvSpPr>
          <p:nvPr>
            <p:ph type="sldNum" sz="quarter" idx="12"/>
          </p:nvPr>
        </p:nvSpPr>
        <p:spPr/>
        <p:txBody>
          <a:bodyPr/>
          <a:lstStyle/>
          <a:p>
            <a:fld id="{373CB591-92A9-40A3-97A0-40B69DEBE5E7}" type="slidenum">
              <a:rPr lang="en-US" smtClean="0"/>
              <a:t>‹#›</a:t>
            </a:fld>
            <a:endParaRPr lang="en-US" dirty="0"/>
          </a:p>
        </p:txBody>
      </p:sp>
    </p:spTree>
    <p:extLst>
      <p:ext uri="{BB962C8B-B14F-4D97-AF65-F5344CB8AC3E}">
        <p14:creationId xmlns:p14="http://schemas.microsoft.com/office/powerpoint/2010/main" val="8439572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Title Content &amp; Pictur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Picture Placeholder 16">
            <a:extLst>
              <a:ext uri="{FF2B5EF4-FFF2-40B4-BE49-F238E27FC236}">
                <a16:creationId xmlns:a16="http://schemas.microsoft.com/office/drawing/2014/main" id="{F01F10DD-B56D-4580-8ED0-FA1631DEED4F}"/>
              </a:ext>
            </a:extLst>
          </p:cNvPr>
          <p:cNvSpPr>
            <a:spLocks noGrp="1"/>
          </p:cNvSpPr>
          <p:nvPr>
            <p:ph type="pic" sz="quarter" idx="14"/>
          </p:nvPr>
        </p:nvSpPr>
        <p:spPr>
          <a:xfrm>
            <a:off x="6229350" y="0"/>
            <a:ext cx="5962650" cy="6626578"/>
          </a:xfrm>
        </p:spPr>
        <p:txBody>
          <a:bodyPr/>
          <a:lstStyle/>
          <a:p>
            <a:r>
              <a:rPr lang="en-US" dirty="0"/>
              <a:t>Click icon to add picture</a:t>
            </a:r>
          </a:p>
        </p:txBody>
      </p:sp>
      <p:sp>
        <p:nvSpPr>
          <p:cNvPr id="11" name="Pentagon 9">
            <a:extLst>
              <a:ext uri="{FF2B5EF4-FFF2-40B4-BE49-F238E27FC236}">
                <a16:creationId xmlns:a16="http://schemas.microsoft.com/office/drawing/2014/main" id="{074A4DD4-1876-4878-9EFC-2A372FE3E4E6}"/>
              </a:ext>
            </a:extLst>
          </p:cNvPr>
          <p:cNvSpPr/>
          <p:nvPr userDrawn="1"/>
        </p:nvSpPr>
        <p:spPr>
          <a:xfrm>
            <a:off x="0" y="1881937"/>
            <a:ext cx="6229350"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Tree>
    <p:extLst>
      <p:ext uri="{BB962C8B-B14F-4D97-AF65-F5344CB8AC3E}">
        <p14:creationId xmlns:p14="http://schemas.microsoft.com/office/powerpoint/2010/main" val="460346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035937-D7B9-446F-A2C6-1E59464F930D}" type="datetimeFigureOut">
              <a:rPr lang="en-US" smtClean="0">
                <a:solidFill>
                  <a:prstClr val="black">
                    <a:tint val="75000"/>
                  </a:prstClr>
                </a:solidFill>
              </a:rPr>
              <a:pPr/>
              <a:t>10/22/2021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1D8BD104-A29F-4308-A111-BF7AA4B3D065}"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87420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dirty="0">
              <a:solidFill>
                <a:srgbClr val="FFFFFF"/>
              </a:solidFill>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dirty="0">
              <a:solidFill>
                <a:srgbClr val="FFFFFF"/>
              </a:solidFill>
            </a:endParaRPr>
          </a:p>
        </p:txBody>
      </p:sp>
      <p:sp>
        <p:nvSpPr>
          <p:cNvPr id="7" name="Slide Number Placeholder 6"/>
          <p:cNvSpPr>
            <a:spLocks noGrp="1"/>
          </p:cNvSpPr>
          <p:nvPr>
            <p:ph type="sldNum" sz="quarter" idx="12"/>
          </p:nvPr>
        </p:nvSpPr>
        <p:spPr/>
        <p:txBody>
          <a:bodyPr/>
          <a:lstStyle/>
          <a:p>
            <a:pPr>
              <a:defRPr/>
            </a:pPr>
            <a:fld id="{FF4A996E-5B66-48D7-9278-5EA7CA2D9FE8}"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774816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dirty="0">
              <a:solidFill>
                <a:srgbClr val="FFFFFF"/>
              </a:solidFill>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dirty="0">
              <a:solidFill>
                <a:srgbClr val="FFFFFF"/>
              </a:solidFill>
            </a:endParaRPr>
          </a:p>
        </p:txBody>
      </p:sp>
      <p:sp>
        <p:nvSpPr>
          <p:cNvPr id="7" name="Slide Number Placeholder 6"/>
          <p:cNvSpPr>
            <a:spLocks noGrp="1"/>
          </p:cNvSpPr>
          <p:nvPr>
            <p:ph type="sldNum" sz="quarter" idx="12"/>
          </p:nvPr>
        </p:nvSpPr>
        <p:spPr/>
        <p:txBody>
          <a:bodyPr/>
          <a:lstStyle/>
          <a:p>
            <a:pPr>
              <a:defRPr/>
            </a:pPr>
            <a:fld id="{33C77875-735D-40CE-BC17-66047D1DEC18}"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01545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theme" Target="../theme/theme5.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035937-D7B9-446F-A2C6-1E59464F930D}" type="datetimeFigureOut">
              <a:rPr lang="en-US" smtClean="0">
                <a:solidFill>
                  <a:prstClr val="black">
                    <a:tint val="75000"/>
                  </a:prstClr>
                </a:solidFill>
              </a:rPr>
              <a:pPr/>
              <a:t>10/22/2021</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CA0EFE4B-1B23-4200-9F3F-0F277FE5C373}" type="slidenum">
              <a:rPr lang="en-US" smtClean="0">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292177782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00" r:id="rId13"/>
    <p:sldLayoutId id="2147483685" r:id="rId14"/>
    <p:sldLayoutId id="2147483686" r:id="rId15"/>
    <p:sldLayoutId id="2147483714" r:id="rId16"/>
    <p:sldLayoutId id="2147483716"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6E1DB1-7499-4965-8A4F-7C50D37127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8BC77F-7F11-4C6F-8EB9-5B4B620905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30FF1C-1D50-43DB-BF4E-8B9FC2D038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0537B1-A79C-4926-B832-07E371FBCC7A}" type="datetimeFigureOut">
              <a:rPr lang="en-US" smtClean="0"/>
              <a:t>10/22/2021</a:t>
            </a:fld>
            <a:endParaRPr lang="en-US" dirty="0"/>
          </a:p>
        </p:txBody>
      </p:sp>
      <p:sp>
        <p:nvSpPr>
          <p:cNvPr id="5" name="Footer Placeholder 4">
            <a:extLst>
              <a:ext uri="{FF2B5EF4-FFF2-40B4-BE49-F238E27FC236}">
                <a16:creationId xmlns:a16="http://schemas.microsoft.com/office/drawing/2014/main" id="{2EF4F6C2-21FE-4DF6-9919-5D6A3638D3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F34CCBA-9A91-4797-8F6D-C9482AC4A4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792C3E-4EF8-4800-8715-3C02341629CE}" type="slidenum">
              <a:rPr lang="en-US" smtClean="0"/>
              <a:t>‹#›</a:t>
            </a:fld>
            <a:endParaRPr lang="en-US" dirty="0"/>
          </a:p>
        </p:txBody>
      </p:sp>
    </p:spTree>
    <p:extLst>
      <p:ext uri="{BB962C8B-B14F-4D97-AF65-F5344CB8AC3E}">
        <p14:creationId xmlns:p14="http://schemas.microsoft.com/office/powerpoint/2010/main" val="3010425561"/>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444363-0937-44CD-8C93-35A303941F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CDDD0F-D782-4F65-9FD0-8ADDACA2FB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598923-E6C9-4140-914D-B8EB29B244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A907CE-88D3-4373-8A7E-6CC45C5172E4}" type="datetime1">
              <a:rPr lang="en-US" smtClean="0"/>
              <a:t>10/22/2021</a:t>
            </a:fld>
            <a:endParaRPr lang="en-US" dirty="0"/>
          </a:p>
        </p:txBody>
      </p:sp>
      <p:sp>
        <p:nvSpPr>
          <p:cNvPr id="5" name="Footer Placeholder 4">
            <a:extLst>
              <a:ext uri="{FF2B5EF4-FFF2-40B4-BE49-F238E27FC236}">
                <a16:creationId xmlns:a16="http://schemas.microsoft.com/office/drawing/2014/main" id="{3CB2B56B-1E6B-4766-B7CC-A61C42E418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05EBA4E-E8B4-47A8-A84C-E0A0BE2557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3CB591-92A9-40A3-97A0-40B69DEBE5E7}" type="slidenum">
              <a:rPr lang="en-US" smtClean="0"/>
              <a:t>‹#›</a:t>
            </a:fld>
            <a:endParaRPr lang="en-US" dirty="0"/>
          </a:p>
        </p:txBody>
      </p:sp>
    </p:spTree>
    <p:extLst>
      <p:ext uri="{BB962C8B-B14F-4D97-AF65-F5344CB8AC3E}">
        <p14:creationId xmlns:p14="http://schemas.microsoft.com/office/powerpoint/2010/main" val="3104163420"/>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A03624-5872-4211-ADE1-2D9FDE024156}" type="datetimeFigureOut">
              <a:rPr lang="en-US" smtClean="0">
                <a:solidFill>
                  <a:prstClr val="black">
                    <a:tint val="75000"/>
                  </a:prstClr>
                </a:solidFill>
              </a:rPr>
              <a:pPr/>
              <a:t>10/22/2021</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CFCBFE-AA11-46FE-BDA2-FAAAE5A08C6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79715038"/>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444363-0937-44CD-8C93-35A303941F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CDDD0F-D782-4F65-9FD0-8ADDACA2FB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598923-E6C9-4140-914D-B8EB29B244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A907CE-88D3-4373-8A7E-6CC45C5172E4}" type="datetime1">
              <a:rPr lang="en-US" smtClean="0"/>
              <a:t>10/22/2021</a:t>
            </a:fld>
            <a:endParaRPr lang="en-US" dirty="0"/>
          </a:p>
        </p:txBody>
      </p:sp>
      <p:sp>
        <p:nvSpPr>
          <p:cNvPr id="5" name="Footer Placeholder 4">
            <a:extLst>
              <a:ext uri="{FF2B5EF4-FFF2-40B4-BE49-F238E27FC236}">
                <a16:creationId xmlns:a16="http://schemas.microsoft.com/office/drawing/2014/main" id="{3CB2B56B-1E6B-4766-B7CC-A61C42E418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05EBA4E-E8B4-47A8-A84C-E0A0BE2557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3CB591-92A9-40A3-97A0-40B69DEBE5E7}" type="slidenum">
              <a:rPr lang="en-US" smtClean="0"/>
              <a:t>‹#›</a:t>
            </a:fld>
            <a:endParaRPr lang="en-US" dirty="0"/>
          </a:p>
        </p:txBody>
      </p:sp>
    </p:spTree>
    <p:extLst>
      <p:ext uri="{BB962C8B-B14F-4D97-AF65-F5344CB8AC3E}">
        <p14:creationId xmlns:p14="http://schemas.microsoft.com/office/powerpoint/2010/main" val="2994378163"/>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3.xml"/><Relationship Id="rId5" Type="http://schemas.openxmlformats.org/officeDocument/2006/relationships/hyperlink" Target="https://www.cdc.gov/reproductivehealth/maternal-mortality/disparities-pregnancy-related-deaths/infographic.html" TargetMode="Externa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3.xml"/><Relationship Id="rId6" Type="http://schemas.openxmlformats.org/officeDocument/2006/relationships/hyperlink" Target="https://nam12.safelinks.protection.outlook.com/?url=https%3A%2F%2Fwww.dshs.texas.gov%2Fhealthytexasbabies%2FDocuments%2FHealthy-Texas-Mothers-and-Babies-Data-Book-2020_REVISED.pdf&amp;data=04%7C01%7Cenehme%40utsystem.edu%7Cbdc8da3f78454fd6db9908d994d77127%7C61399d5f249c44d0b271adc287f323ff%7C0%7C0%7C637704475322226105%7CUnknown%7CTWFpbGZsb3d8eyJWIjoiMC4wLjAwMDAiLCJQIjoiV2luMzIiLCJBTiI6Ik1haWwiLCJXVCI6Mn0%3D%7C1000&amp;sdata=mmnUhmmELAI6i9Q84dt1%2FFDzHSQwajGuWW7V9YLsa%2Bo%3D&amp;reserved=0" TargetMode="External"/><Relationship Id="rId5" Type="http://schemas.openxmlformats.org/officeDocument/2006/relationships/hyperlink" Target="https://nam12.safelinks.protection.outlook.com/?url=https%3A%2F%2Fwww.dshs.texas.gov%2Fmch%2Fpdf%2FMMMTFJointReport2018.pdf&amp;data=04%7C01%7Cenehme%40utsystem.edu%7Cbdc8da3f78454fd6db9908d994d77127%7C61399d5f249c44d0b271adc287f323ff%7C0%7C0%7C637704475322226105%7CUnknown%7CTWFpbGZsb3d8eyJWIjoiMC4wLjAwMDAiLCJQIjoiV2luMzIiLCJBTiI6Ik1haWwiLCJXVCI6Mn0%3D%7C1000&amp;sdata=KKuE5%2BvB9KjS6XKBz6WmhFoylxIYl%2FKhP9BpZVjliyk%3D&amp;reserved=0" TargetMode="Externa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hyperlink" Target="mailto:spresti@utsystem.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onder.cdc.gov/wonder/help/populations/bridged-race/Directive15.html" TargetMode="External"/><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62.xml"/><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2" Type="http://schemas.openxmlformats.org/officeDocument/2006/relationships/image" Target="../media/image20.(null)"/><Relationship Id="rId1" Type="http://schemas.openxmlformats.org/officeDocument/2006/relationships/slideLayout" Target="../slideLayouts/slideLayout57.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35.xml"/><Relationship Id="rId4" Type="http://schemas.openxmlformats.org/officeDocument/2006/relationships/image" Target="../media/image19.jpg"/></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jp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35.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4.xml"/><Relationship Id="rId4" Type="http://schemas.openxmlformats.org/officeDocument/2006/relationships/image" Target="../media/image19.jpg"/></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7.png"/><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8.jpeg"/><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35.xml"/><Relationship Id="rId5" Type="http://schemas.openxmlformats.org/officeDocument/2006/relationships/image" Target="../media/image19.jpg"/><Relationship Id="rId4" Type="http://schemas.openxmlformats.org/officeDocument/2006/relationships/image" Target="../media/image20.(nul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4.xml"/><Relationship Id="rId1" Type="http://schemas.openxmlformats.org/officeDocument/2006/relationships/slideLayout" Target="../slideLayouts/slideLayout35.xml"/><Relationship Id="rId4" Type="http://schemas.openxmlformats.org/officeDocument/2006/relationships/chart" Target="../charts/chart1.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5.xml"/><Relationship Id="rId1" Type="http://schemas.openxmlformats.org/officeDocument/2006/relationships/slideLayout" Target="../slideLayouts/slideLayout35.xml"/><Relationship Id="rId4" Type="http://schemas.openxmlformats.org/officeDocument/2006/relationships/chart" Target="../charts/char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6.xml"/><Relationship Id="rId4" Type="http://schemas.openxmlformats.org/officeDocument/2006/relationships/image" Target="../media/image19.jp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43.xml.rels><?xml version="1.0" encoding="UTF-8" standalone="yes"?>
<Relationships xmlns="http://schemas.openxmlformats.org/package/2006/relationships"><Relationship Id="rId3" Type="http://schemas.openxmlformats.org/officeDocument/2006/relationships/hyperlink" Target="https://aspe.hhs.gov/reports/hhs-implementation-guidance-data-collection-standards-race-ethnicity-sex-primary-language-disability"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44.xml.rels><?xml version="1.0" encoding="UTF-8" standalone="yes"?>
<Relationships xmlns="http://schemas.openxmlformats.org/package/2006/relationships"><Relationship Id="rId3" Type="http://schemas.openxmlformats.org/officeDocument/2006/relationships/hyperlink" Target="https://dshs.texas.gov/thcic/hospitals/5010_InpatientandOutpatientAppendices.pdf" TargetMode="External"/><Relationship Id="rId2" Type="http://schemas.openxmlformats.org/officeDocument/2006/relationships/notesSlide" Target="../notesSlides/notesSlide32.xml"/><Relationship Id="rId1" Type="http://schemas.openxmlformats.org/officeDocument/2006/relationships/slideLayout" Target="../slideLayouts/slideLayout16.xml"/><Relationship Id="rId6" Type="http://schemas.openxmlformats.org/officeDocument/2006/relationships/hyperlink" Target="https://texreg.sos.state.tx.us/public/readtac$ext.TacPage?sl=R&amp;app=9&amp;p_dir=&amp;p_rloc=&amp;p_tloc=&amp;p_ploc=&amp;pg=1&amp;p_tac=&amp;ti=25&amp;pt=1&amp;ch=421&amp;rl=67" TargetMode="External"/><Relationship Id="rId5" Type="http://schemas.openxmlformats.org/officeDocument/2006/relationships/hyperlink" Target="https://texreg.sos.state.tx.us/public/readtac$ext.TacPage?sl=R&amp;app=9&amp;p_dir=&amp;p_rloc=&amp;p_tloc=&amp;p_ploc=&amp;pg=1&amp;p_tac=&amp;ti=25&amp;pt=1&amp;ch=421&amp;rl=9" TargetMode="External"/><Relationship Id="rId4" Type="http://schemas.openxmlformats.org/officeDocument/2006/relationships/hyperlink" Target="https://statutes.capitol.texas.gov/Docs/HS/htm/HS.108.htm"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hyperlink" Target="http://www.hpoe.org/" TargetMode="External"/><Relationship Id="rId7" Type="http://schemas.openxmlformats.org/officeDocument/2006/relationships/hyperlink" Target="https://ifdhe.aha.org/hretdisparities/toolkit" TargetMode="External"/><Relationship Id="rId2" Type="http://schemas.openxmlformats.org/officeDocument/2006/relationships/hyperlink" Target="https://ifdhe.aha.org/system/files/media/file/2021/04/ifdhe_real_data_toolkit_1.pdf" TargetMode="External"/><Relationship Id="rId1" Type="http://schemas.openxmlformats.org/officeDocument/2006/relationships/slideLayout" Target="../slideLayouts/slideLayout4.xml"/><Relationship Id="rId6" Type="http://schemas.openxmlformats.org/officeDocument/2006/relationships/hyperlink" Target="https://edhub.ama-assn.org/interactive/17579528" TargetMode="External"/><Relationship Id="rId5" Type="http://schemas.openxmlformats.org/officeDocument/2006/relationships/hyperlink" Target="http://www.ihi.org/resources/Pages/Publications/Improving-Health-Equity-Guidance-for-Health-Care-Organizations.aspx" TargetMode="External"/><Relationship Id="rId4" Type="http://schemas.openxmlformats.org/officeDocument/2006/relationships/hyperlink" Target="https://aspe.hhs.gov/reports/hhs-implementation-guidance-data-collection-standards-race-ethnicity-sex-primary-language-disability"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069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Texas Collaborative for Healthy Mothers and Babies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white"/>
                </a:solidFill>
                <a:latin typeface="Calibri" panose="020F0502020204030204"/>
              </a:rPr>
              <a:t>The Perinatal Quality Collaborative for Texas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800" dirty="0">
              <a:solidFill>
                <a:prstClr val="white"/>
              </a:solidFill>
              <a:latin typeface="Calibri" panose="020F0502020204030204"/>
            </a:endParaRPr>
          </a:p>
          <a:p>
            <a:pPr algn="ctr"/>
            <a:r>
              <a:rPr lang="en-US" sz="3200" b="1" dirty="0"/>
              <a:t>Getting Real with REal Data: </a:t>
            </a:r>
          </a:p>
          <a:p>
            <a:pPr algn="ctr"/>
            <a:r>
              <a:rPr lang="en-US" sz="3200" b="1" dirty="0"/>
              <a:t>Collecting, Stratifying and Understanding </a:t>
            </a:r>
          </a:p>
          <a:p>
            <a:pPr algn="ctr"/>
            <a:r>
              <a:rPr lang="en-US" sz="3200" b="1" dirty="0"/>
              <a:t>Race, Ethnicity and Language (REaL) </a:t>
            </a:r>
          </a:p>
          <a:p>
            <a:pPr algn="ctr"/>
            <a:r>
              <a:rPr lang="en-US" sz="3200" b="1" dirty="0"/>
              <a:t>Data in Health Care</a:t>
            </a:r>
          </a:p>
          <a:p>
            <a:pPr algn="ctr"/>
            <a:endParaRPr lang="en-US" sz="3200"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prstClr val="white"/>
                </a:solidFill>
                <a:latin typeface="Calibri" panose="020F0502020204030204"/>
              </a:rPr>
              <a:t>October 22, 2021</a:t>
            </a:r>
            <a:endPar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4659" y="432023"/>
            <a:ext cx="2309712" cy="80260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10471" y="5987125"/>
            <a:ext cx="1754262" cy="501217"/>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25212" y="5953126"/>
            <a:ext cx="2561408" cy="551732"/>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15428" y="5993635"/>
            <a:ext cx="1348175" cy="448440"/>
          </a:xfrm>
          <a:prstGeom prst="rect">
            <a:avLst/>
          </a:prstGeom>
        </p:spPr>
      </p:pic>
    </p:spTree>
    <p:extLst>
      <p:ext uri="{BB962C8B-B14F-4D97-AF65-F5344CB8AC3E}">
        <p14:creationId xmlns:p14="http://schemas.microsoft.com/office/powerpoint/2010/main" val="844027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558334C-396D-470C-8B17-E713FE36DA35}"/>
              </a:ext>
            </a:extLst>
          </p:cNvPr>
          <p:cNvSpPr>
            <a:spLocks noGrp="1"/>
          </p:cNvSpPr>
          <p:nvPr>
            <p:ph sz="half" idx="4294967295"/>
          </p:nvPr>
        </p:nvSpPr>
        <p:spPr>
          <a:xfrm>
            <a:off x="195943" y="1004047"/>
            <a:ext cx="11633200" cy="5297714"/>
          </a:xfrm>
        </p:spPr>
        <p:txBody>
          <a:bodyPr>
            <a:noAutofit/>
          </a:bodyPr>
          <a:lstStyle/>
          <a:p>
            <a:pPr marL="0" marR="0" indent="0">
              <a:lnSpc>
                <a:spcPct val="100000"/>
              </a:lnSpc>
              <a:spcBef>
                <a:spcPts val="0"/>
              </a:spcBef>
              <a:spcAft>
                <a:spcPts val="0"/>
              </a:spcAft>
              <a:buNone/>
            </a:pPr>
            <a:r>
              <a:rPr lang="en-US" sz="2000" b="1" dirty="0">
                <a:solidFill>
                  <a:srgbClr val="069494"/>
                </a:solidFill>
                <a:ea typeface="Times New Roman" panose="02020603050405020304" pitchFamily="18" charset="0"/>
              </a:rPr>
              <a:t>Certified in Public Health </a:t>
            </a:r>
          </a:p>
          <a:p>
            <a:pPr marL="0" marR="0" indent="0" algn="just">
              <a:lnSpc>
                <a:spcPct val="100000"/>
              </a:lnSpc>
              <a:spcBef>
                <a:spcPts val="0"/>
              </a:spcBef>
              <a:spcAft>
                <a:spcPts val="0"/>
              </a:spcAft>
              <a:buNone/>
            </a:pPr>
            <a:r>
              <a:rPr lang="en-US" sz="1800" dirty="0">
                <a:ea typeface="Times New Roman" panose="02020603050405020304" pitchFamily="18" charset="0"/>
              </a:rPr>
              <a:t>Up to 1.00 CPH Recertification Credits may be earned at this event. </a:t>
            </a:r>
          </a:p>
          <a:p>
            <a:pPr marL="0" marR="0" indent="0">
              <a:lnSpc>
                <a:spcPct val="100000"/>
              </a:lnSpc>
              <a:spcBef>
                <a:spcPts val="0"/>
              </a:spcBef>
              <a:spcAft>
                <a:spcPts val="0"/>
              </a:spcAft>
              <a:buNone/>
            </a:pPr>
            <a:r>
              <a:rPr lang="en-US" sz="1800" b="1" dirty="0">
                <a:ea typeface="Times New Roman" panose="02020603050405020304" pitchFamily="18" charset="0"/>
              </a:rPr>
              <a:t> </a:t>
            </a:r>
            <a:endParaRPr lang="en-US" sz="1800" dirty="0">
              <a:ea typeface="Times New Roman" panose="02020603050405020304" pitchFamily="18" charset="0"/>
            </a:endParaRPr>
          </a:p>
          <a:p>
            <a:pPr marL="0" marR="0" indent="0">
              <a:lnSpc>
                <a:spcPct val="100000"/>
              </a:lnSpc>
              <a:spcBef>
                <a:spcPts val="0"/>
              </a:spcBef>
              <a:spcAft>
                <a:spcPts val="0"/>
              </a:spcAft>
              <a:buNone/>
            </a:pPr>
            <a:r>
              <a:rPr lang="en-US" sz="2000" b="1" dirty="0">
                <a:solidFill>
                  <a:srgbClr val="069494"/>
                </a:solidFill>
                <a:ea typeface="Times New Roman" panose="02020603050405020304" pitchFamily="18" charset="0"/>
              </a:rPr>
              <a:t>Licensed Professional Counselors</a:t>
            </a:r>
          </a:p>
          <a:p>
            <a:pPr marL="0" marR="0" indent="0">
              <a:lnSpc>
                <a:spcPct val="100000"/>
              </a:lnSpc>
              <a:spcBef>
                <a:spcPts val="0"/>
              </a:spcBef>
              <a:spcAft>
                <a:spcPts val="0"/>
              </a:spcAft>
              <a:buNone/>
            </a:pPr>
            <a:r>
              <a:rPr lang="en-US" sz="1800" dirty="0">
                <a:ea typeface="Times New Roman" panose="02020603050405020304" pitchFamily="18" charset="0"/>
              </a:rPr>
              <a:t>Up to 1.00 LPC hours may be earned at this event.</a:t>
            </a:r>
          </a:p>
          <a:p>
            <a:pPr marL="0" marR="0" indent="0">
              <a:lnSpc>
                <a:spcPct val="100000"/>
              </a:lnSpc>
              <a:spcBef>
                <a:spcPts val="0"/>
              </a:spcBef>
              <a:spcAft>
                <a:spcPts val="0"/>
              </a:spcAft>
              <a:buNone/>
            </a:pPr>
            <a:r>
              <a:rPr lang="en-US" sz="1800" dirty="0">
                <a:ea typeface="Times New Roman" panose="02020603050405020304" pitchFamily="18" charset="0"/>
              </a:rPr>
              <a:t> </a:t>
            </a:r>
          </a:p>
          <a:p>
            <a:pPr marL="0" marR="0" indent="0">
              <a:lnSpc>
                <a:spcPct val="100000"/>
              </a:lnSpc>
              <a:spcBef>
                <a:spcPts val="0"/>
              </a:spcBef>
              <a:spcAft>
                <a:spcPts val="0"/>
              </a:spcAft>
              <a:buNone/>
            </a:pPr>
            <a:r>
              <a:rPr lang="en-US" sz="2000" b="1" dirty="0">
                <a:solidFill>
                  <a:srgbClr val="069494"/>
                </a:solidFill>
                <a:ea typeface="Times New Roman" panose="02020603050405020304" pitchFamily="18" charset="0"/>
              </a:rPr>
              <a:t>Licensed Psychologists</a:t>
            </a:r>
          </a:p>
          <a:p>
            <a:pPr marL="0" marR="0" indent="0">
              <a:lnSpc>
                <a:spcPct val="100000"/>
              </a:lnSpc>
              <a:spcBef>
                <a:spcPts val="0"/>
              </a:spcBef>
              <a:spcAft>
                <a:spcPts val="0"/>
              </a:spcAft>
              <a:buNone/>
            </a:pPr>
            <a:r>
              <a:rPr lang="en-US" sz="1800" dirty="0">
                <a:ea typeface="Times New Roman" panose="02020603050405020304" pitchFamily="18" charset="0"/>
              </a:rPr>
              <a:t>The Texas Department of State Health Services, Continuing Education Service is approved as a provider of professional development hours for licensed psychologists, per the Texas Administrative Code Rule §463.35 (f)(1). The Texas Department of State Health Services, Continuing Education Service has awarded 1.00 professional development hours. </a:t>
            </a:r>
          </a:p>
          <a:p>
            <a:pPr marL="0" marR="0" indent="0" algn="just">
              <a:lnSpc>
                <a:spcPct val="100000"/>
              </a:lnSpc>
              <a:spcBef>
                <a:spcPts val="0"/>
              </a:spcBef>
              <a:spcAft>
                <a:spcPts val="0"/>
              </a:spcAft>
              <a:buNone/>
              <a:tabLst>
                <a:tab pos="8572500" algn="l"/>
                <a:tab pos="8686800" algn="l"/>
              </a:tabLst>
            </a:pPr>
            <a:r>
              <a:rPr lang="en-US" sz="1800" b="1" dirty="0">
                <a:ea typeface="Times New Roman" panose="02020603050405020304" pitchFamily="18" charset="0"/>
              </a:rPr>
              <a:t> </a:t>
            </a:r>
            <a:endParaRPr lang="en-US" sz="1800" dirty="0">
              <a:ea typeface="Times New Roman" panose="02020603050405020304" pitchFamily="18" charset="0"/>
            </a:endParaRPr>
          </a:p>
          <a:p>
            <a:pPr marL="0" marR="0" indent="0" algn="just">
              <a:lnSpc>
                <a:spcPct val="100000"/>
              </a:lnSpc>
              <a:spcBef>
                <a:spcPts val="0"/>
              </a:spcBef>
              <a:spcAft>
                <a:spcPts val="0"/>
              </a:spcAft>
              <a:buNone/>
            </a:pPr>
            <a:r>
              <a:rPr lang="en-US" sz="2000" b="1" dirty="0">
                <a:solidFill>
                  <a:srgbClr val="069494"/>
                </a:solidFill>
                <a:ea typeface="Times New Roman" panose="02020603050405020304" pitchFamily="18" charset="0"/>
              </a:rPr>
              <a:t>Social Workers</a:t>
            </a:r>
          </a:p>
          <a:p>
            <a:pPr marL="0" marR="0" indent="0">
              <a:lnSpc>
                <a:spcPct val="100000"/>
              </a:lnSpc>
              <a:spcBef>
                <a:spcPts val="0"/>
              </a:spcBef>
              <a:spcAft>
                <a:spcPts val="0"/>
              </a:spcAft>
              <a:buNone/>
            </a:pPr>
            <a:r>
              <a:rPr lang="en-US" sz="1800" dirty="0">
                <a:ea typeface="Times New Roman" panose="02020603050405020304" pitchFamily="18" charset="0"/>
              </a:rPr>
              <a:t>The Texas Department of State Health Services, Continuing Education Service, the continuing education provider, ensures that the education provided is directly related to the practice of social work; and that the individuals presenting the information have the necessary experience and knowledge in the topics presented. The Texas Department of State Health Services, Continuing Education Service has awarded 1.00 hours of credit.</a:t>
            </a:r>
          </a:p>
          <a:p>
            <a:pPr marL="0" marR="0" indent="0">
              <a:lnSpc>
                <a:spcPct val="100000"/>
              </a:lnSpc>
              <a:spcBef>
                <a:spcPts val="0"/>
              </a:spcBef>
              <a:spcAft>
                <a:spcPts val="0"/>
              </a:spcAft>
              <a:buNone/>
            </a:pPr>
            <a:r>
              <a:rPr lang="en-US" sz="2000" dirty="0">
                <a:solidFill>
                  <a:srgbClr val="000000"/>
                </a:solidFill>
                <a:ea typeface="Times New Roman" panose="02020603050405020304" pitchFamily="18" charset="0"/>
              </a:rPr>
              <a:t> </a:t>
            </a:r>
            <a:endParaRPr lang="en-US" sz="2000" dirty="0">
              <a:ea typeface="Times New Roman" panose="02020603050405020304" pitchFamily="18" charset="0"/>
            </a:endParaRPr>
          </a:p>
          <a:p>
            <a:pPr marL="0" marR="0" indent="0">
              <a:lnSpc>
                <a:spcPct val="100000"/>
              </a:lnSpc>
              <a:spcBef>
                <a:spcPts val="0"/>
              </a:spcBef>
              <a:spcAft>
                <a:spcPts val="0"/>
              </a:spcAft>
              <a:buNone/>
            </a:pPr>
            <a:r>
              <a:rPr lang="en-US" sz="2000" b="1" dirty="0">
                <a:solidFill>
                  <a:srgbClr val="069494"/>
                </a:solidFill>
                <a:ea typeface="Times New Roman" panose="02020603050405020304" pitchFamily="18" charset="0"/>
              </a:rPr>
              <a:t>Certificate of Attendance</a:t>
            </a:r>
          </a:p>
          <a:p>
            <a:pPr marL="0" marR="0" indent="0">
              <a:lnSpc>
                <a:spcPct val="100000"/>
              </a:lnSpc>
              <a:spcBef>
                <a:spcPts val="0"/>
              </a:spcBef>
              <a:spcAft>
                <a:spcPts val="0"/>
              </a:spcAft>
              <a:buNone/>
            </a:pPr>
            <a:r>
              <a:rPr lang="en-US" sz="1800" dirty="0">
                <a:ea typeface="Times New Roman" panose="02020603050405020304" pitchFamily="18" charset="0"/>
              </a:rPr>
              <a:t>The Texas Department of State Health Services, Continuing Education Service has designated </a:t>
            </a:r>
            <a:r>
              <a:rPr lang="en-US" sz="1800" dirty="0">
                <a:solidFill>
                  <a:srgbClr val="222222"/>
                </a:solidFill>
                <a:ea typeface="Times New Roman" panose="02020603050405020304" pitchFamily="18" charset="0"/>
              </a:rPr>
              <a:t>1.00 </a:t>
            </a:r>
            <a:r>
              <a:rPr lang="en-US" sz="1800" dirty="0">
                <a:ea typeface="Times New Roman" panose="02020603050405020304" pitchFamily="18" charset="0"/>
              </a:rPr>
              <a:t>hours for attendance.</a:t>
            </a:r>
            <a:endParaRPr lang="en-US" sz="1800" dirty="0"/>
          </a:p>
        </p:txBody>
      </p:sp>
      <p:sp>
        <p:nvSpPr>
          <p:cNvPr id="4" name="Title 3">
            <a:extLst>
              <a:ext uri="{FF2B5EF4-FFF2-40B4-BE49-F238E27FC236}">
                <a16:creationId xmlns:a16="http://schemas.microsoft.com/office/drawing/2014/main" id="{5EA79F93-12B5-45EE-AD5E-412DFD820E1A}"/>
              </a:ext>
            </a:extLst>
          </p:cNvPr>
          <p:cNvSpPr>
            <a:spLocks noGrp="1"/>
          </p:cNvSpPr>
          <p:nvPr>
            <p:ph type="title" idx="4294967295"/>
          </p:nvPr>
        </p:nvSpPr>
        <p:spPr>
          <a:xfrm>
            <a:off x="195943" y="132896"/>
            <a:ext cx="8947150" cy="871151"/>
          </a:xfrm>
        </p:spPr>
        <p:txBody>
          <a:bodyPr/>
          <a:lstStyle/>
          <a:p>
            <a:r>
              <a:rPr lang="en-US" dirty="0">
                <a:solidFill>
                  <a:srgbClr val="069494"/>
                </a:solidFill>
              </a:rPr>
              <a:t>Continuing Education</a:t>
            </a:r>
          </a:p>
        </p:txBody>
      </p:sp>
    </p:spTree>
    <p:extLst>
      <p:ext uri="{BB962C8B-B14F-4D97-AF65-F5344CB8AC3E}">
        <p14:creationId xmlns:p14="http://schemas.microsoft.com/office/powerpoint/2010/main" val="2024299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5D0BE04-EC26-4C19-AC1B-F3B2FAA0C499}"/>
              </a:ext>
            </a:extLst>
          </p:cNvPr>
          <p:cNvSpPr txBox="1">
            <a:spLocks/>
          </p:cNvSpPr>
          <p:nvPr/>
        </p:nvSpPr>
        <p:spPr>
          <a:xfrm>
            <a:off x="1191491" y="1039092"/>
            <a:ext cx="10295659" cy="52508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Presenting today: </a:t>
            </a:r>
          </a:p>
          <a:p>
            <a:pPr algn="l"/>
            <a:endParaRPr lang="en-US" b="1" i="0" dirty="0">
              <a:solidFill>
                <a:srgbClr val="009F98"/>
              </a:solidFill>
              <a:effectLst/>
              <a:latin typeface="proxima-soft"/>
            </a:endParaRPr>
          </a:p>
          <a:p>
            <a:pPr algn="l"/>
            <a:r>
              <a:rPr lang="en-US" i="0" dirty="0">
                <a:solidFill>
                  <a:srgbClr val="009F98"/>
                </a:solidFill>
                <a:effectLst/>
                <a:latin typeface="proxima-soft"/>
              </a:rPr>
              <a:t>Christina Davidson, MD</a:t>
            </a:r>
            <a:br>
              <a:rPr lang="en-US" i="0" dirty="0">
                <a:solidFill>
                  <a:srgbClr val="009F98"/>
                </a:solidFill>
                <a:effectLst/>
                <a:latin typeface="proxima-soft"/>
              </a:rPr>
            </a:br>
            <a:endParaRPr lang="en-US" dirty="0">
              <a:latin typeface="proxima-soft"/>
            </a:endParaRPr>
          </a:p>
          <a:p>
            <a:r>
              <a:rPr lang="en-US" dirty="0">
                <a:solidFill>
                  <a:srgbClr val="069494"/>
                </a:solidFill>
                <a:latin typeface="proxima-soft"/>
              </a:rPr>
              <a:t>Luke Horton </a:t>
            </a:r>
          </a:p>
          <a:p>
            <a:endParaRPr lang="en-US" dirty="0">
              <a:solidFill>
                <a:srgbClr val="069494"/>
              </a:solidFill>
              <a:latin typeface="proxima-soft"/>
            </a:endParaRPr>
          </a:p>
          <a:p>
            <a:r>
              <a:rPr lang="en-US" dirty="0">
                <a:solidFill>
                  <a:srgbClr val="069494"/>
                </a:solidFill>
                <a:latin typeface="proxima-soft"/>
              </a:rPr>
              <a:t>Sean McGowen </a:t>
            </a:r>
          </a:p>
        </p:txBody>
      </p:sp>
      <p:sp>
        <p:nvSpPr>
          <p:cNvPr id="7" name="Subtitle 2">
            <a:extLst>
              <a:ext uri="{FF2B5EF4-FFF2-40B4-BE49-F238E27FC236}">
                <a16:creationId xmlns:a16="http://schemas.microsoft.com/office/drawing/2014/main" id="{2E68B343-3065-4CE0-ABA8-8D4A4B3C912D}"/>
              </a:ext>
            </a:extLst>
          </p:cNvPr>
          <p:cNvSpPr txBox="1">
            <a:spLocks/>
          </p:cNvSpPr>
          <p:nvPr/>
        </p:nvSpPr>
        <p:spPr>
          <a:xfrm>
            <a:off x="1524000" y="4668695"/>
            <a:ext cx="9144000"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Tree>
    <p:extLst>
      <p:ext uri="{BB962C8B-B14F-4D97-AF65-F5344CB8AC3E}">
        <p14:creationId xmlns:p14="http://schemas.microsoft.com/office/powerpoint/2010/main" val="3672184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87A2526-35A6-4CD2-A153-B61D9FA5DCFA}"/>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Webinar Objectives</a:t>
            </a:r>
          </a:p>
        </p:txBody>
      </p:sp>
      <p:sp>
        <p:nvSpPr>
          <p:cNvPr id="4" name="Content Placeholder 2">
            <a:extLst>
              <a:ext uri="{FF2B5EF4-FFF2-40B4-BE49-F238E27FC236}">
                <a16:creationId xmlns:a16="http://schemas.microsoft.com/office/drawing/2014/main" id="{71D688F5-08F6-4D06-BCB5-E6EDFA6A9E83}"/>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sz="3200" dirty="0">
                <a:latin typeface="Calibri" panose="020F0502020204030204" pitchFamily="34" charset="0"/>
                <a:cs typeface="Times New Roman" panose="02020603050405020304" pitchFamily="18" charset="0"/>
              </a:rPr>
              <a:t>Describe the use of REaL (Race, Ethnicity, and Language) data in quality improvement to support achievement of equitable health care</a:t>
            </a:r>
          </a:p>
          <a:p>
            <a:pPr marL="514350" indent="-514350">
              <a:buFont typeface="+mj-lt"/>
              <a:buAutoNum type="arabicPeriod"/>
            </a:pPr>
            <a:r>
              <a:rPr lang="en-US" sz="3200" dirty="0">
                <a:latin typeface="Calibri" panose="020F0502020204030204" pitchFamily="34" charset="0"/>
                <a:ea typeface="Calibri" panose="020F0502020204030204" pitchFamily="34" charset="0"/>
                <a:cs typeface="Times New Roman" panose="02020603050405020304" pitchFamily="18" charset="0"/>
              </a:rPr>
              <a:t>Describe recommended processes/steps for collection of accurate and complete REaL data</a:t>
            </a:r>
          </a:p>
          <a:p>
            <a:pPr marL="0" indent="0">
              <a:buNone/>
            </a:pPr>
            <a:endParaRPr lang="en-US" sz="4000" dirty="0"/>
          </a:p>
        </p:txBody>
      </p:sp>
    </p:spTree>
    <p:extLst>
      <p:ext uri="{BB962C8B-B14F-4D97-AF65-F5344CB8AC3E}">
        <p14:creationId xmlns:p14="http://schemas.microsoft.com/office/powerpoint/2010/main" val="2683010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87A2526-35A6-4CD2-A153-B61D9FA5DCFA}"/>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Webinar Outline</a:t>
            </a:r>
          </a:p>
        </p:txBody>
      </p:sp>
      <p:sp>
        <p:nvSpPr>
          <p:cNvPr id="4" name="Content Placeholder 2">
            <a:extLst>
              <a:ext uri="{FF2B5EF4-FFF2-40B4-BE49-F238E27FC236}">
                <a16:creationId xmlns:a16="http://schemas.microsoft.com/office/drawing/2014/main" id="{71D688F5-08F6-4D06-BCB5-E6EDFA6A9E83}"/>
              </a:ext>
            </a:extLst>
          </p:cNvPr>
          <p:cNvSpPr txBox="1">
            <a:spLocks/>
          </p:cNvSpPr>
          <p:nvPr/>
        </p:nvSpPr>
        <p:spPr>
          <a:xfrm>
            <a:off x="838200" y="1330448"/>
            <a:ext cx="10938831" cy="53717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spcAft>
                <a:spcPts val="1200"/>
              </a:spcAft>
              <a:buFont typeface="+mj-lt"/>
              <a:buAutoNum type="arabicPeriod"/>
            </a:pPr>
            <a:r>
              <a:rPr lang="en-US" sz="3200" dirty="0">
                <a:latin typeface="Calibri" panose="020F0502020204030204" pitchFamily="34" charset="0"/>
                <a:cs typeface="Times New Roman" panose="02020603050405020304" pitchFamily="18" charset="0"/>
              </a:rPr>
              <a:t>Rationale for the collection and use of REaL data</a:t>
            </a:r>
          </a:p>
          <a:p>
            <a:pPr marL="514350" indent="-514350">
              <a:spcAft>
                <a:spcPts val="1200"/>
              </a:spcAft>
              <a:buFont typeface="+mj-lt"/>
              <a:buAutoNum type="arabicPeriod"/>
            </a:pPr>
            <a:r>
              <a:rPr lang="en-US" sz="3200" dirty="0">
                <a:latin typeface="Calibri" panose="020F0502020204030204" pitchFamily="34" charset="0"/>
                <a:cs typeface="Times New Roman" panose="02020603050405020304" pitchFamily="18" charset="0"/>
              </a:rPr>
              <a:t>Case study: AIM bundle implementation in Texas Children’s Hospital Pavilion for Women</a:t>
            </a:r>
          </a:p>
          <a:p>
            <a:pPr marL="514350" indent="-514350">
              <a:spcAft>
                <a:spcPts val="1200"/>
              </a:spcAft>
              <a:buFont typeface="+mj-lt"/>
              <a:buAutoNum type="arabicPeriod"/>
            </a:pPr>
            <a:r>
              <a:rPr lang="en-US" sz="3200" dirty="0">
                <a:latin typeface="Calibri" panose="020F0502020204030204" pitchFamily="34" charset="0"/>
                <a:cs typeface="Times New Roman" panose="02020603050405020304" pitchFamily="18" charset="0"/>
              </a:rPr>
              <a:t>“Life cycle” of REaL data collection and use, and uniform framework for collection of accurate and complete REaL data</a:t>
            </a:r>
          </a:p>
          <a:p>
            <a:pPr marL="514350" indent="-514350">
              <a:spcAft>
                <a:spcPts val="1200"/>
              </a:spcAft>
              <a:buFont typeface="+mj-lt"/>
              <a:buAutoNum type="arabicPeriod"/>
            </a:pPr>
            <a:r>
              <a:rPr lang="en-US" sz="3200" dirty="0">
                <a:latin typeface="Calibri" panose="020F0502020204030204" pitchFamily="34" charset="0"/>
                <a:cs typeface="Times New Roman" panose="02020603050405020304" pitchFamily="18" charset="0"/>
              </a:rPr>
              <a:t>Minimum standards for data collection required in Texas</a:t>
            </a:r>
          </a:p>
          <a:p>
            <a:pPr marL="514350" indent="-514350">
              <a:spcAft>
                <a:spcPts val="1200"/>
              </a:spcAft>
              <a:buFont typeface="+mj-lt"/>
              <a:buAutoNum type="arabicPeriod"/>
            </a:pPr>
            <a:r>
              <a:rPr lang="en-US" sz="3200" dirty="0">
                <a:latin typeface="Calibri" panose="020F0502020204030204" pitchFamily="34" charset="0"/>
                <a:cs typeface="Times New Roman" panose="02020603050405020304" pitchFamily="18" charset="0"/>
              </a:rPr>
              <a:t>Who in the organization needs to be engaged in order to  improve the collection and use REaL data</a:t>
            </a:r>
          </a:p>
        </p:txBody>
      </p:sp>
    </p:spTree>
    <p:extLst>
      <p:ext uri="{BB962C8B-B14F-4D97-AF65-F5344CB8AC3E}">
        <p14:creationId xmlns:p14="http://schemas.microsoft.com/office/powerpoint/2010/main" val="3657150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5" name="Rectangle 67">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itle 8">
            <a:extLst>
              <a:ext uri="{FF2B5EF4-FFF2-40B4-BE49-F238E27FC236}">
                <a16:creationId xmlns:a16="http://schemas.microsoft.com/office/drawing/2014/main" id="{60C6E372-B4D6-4205-B0A4-6B3D89EDB2B4}"/>
              </a:ext>
            </a:extLst>
          </p:cNvPr>
          <p:cNvSpPr>
            <a:spLocks noGrp="1"/>
          </p:cNvSpPr>
          <p:nvPr>
            <p:ph type="title"/>
          </p:nvPr>
        </p:nvSpPr>
        <p:spPr>
          <a:xfrm>
            <a:off x="936931" y="3307078"/>
            <a:ext cx="3888999" cy="3072393"/>
          </a:xfrm>
        </p:spPr>
        <p:txBody>
          <a:bodyPr vert="horz" lIns="91440" tIns="45720" rIns="91440" bIns="45720" rtlCol="0" anchor="b">
            <a:noAutofit/>
          </a:bodyPr>
          <a:lstStyle/>
          <a:p>
            <a:r>
              <a:rPr lang="en-US" sz="3600" b="1" dirty="0">
                <a:latin typeface="+mn-lt"/>
              </a:rPr>
              <a:t>Racial/Ethnic Disparities in Pregnancy-Related Deaths: </a:t>
            </a:r>
            <a:br>
              <a:rPr lang="en-US" sz="3600" b="1" dirty="0">
                <a:latin typeface="+mn-lt"/>
              </a:rPr>
            </a:br>
            <a:r>
              <a:rPr lang="en-US" sz="3600" b="1" dirty="0">
                <a:latin typeface="+mn-lt"/>
              </a:rPr>
              <a:t>United States, 2007–2016</a:t>
            </a:r>
          </a:p>
        </p:txBody>
      </p:sp>
      <p:sp>
        <p:nvSpPr>
          <p:cNvPr id="66" name="Rectangle 69">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67" name="Group 71">
            <a:extLst>
              <a:ext uri="{FF2B5EF4-FFF2-40B4-BE49-F238E27FC236}">
                <a16:creationId xmlns:a16="http://schemas.microsoft.com/office/drawing/2014/main" id="{0924561D-756D-410B-973A-E68C2552C2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69" name="Rectangle 64">
              <a:extLst>
                <a:ext uri="{FF2B5EF4-FFF2-40B4-BE49-F238E27FC236}">
                  <a16:creationId xmlns:a16="http://schemas.microsoft.com/office/drawing/2014/main" id="{77AF0971-0074-4E4E-9318-C1990C6FF2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1" name="Rectangle 66">
              <a:extLst>
                <a:ext uri="{FF2B5EF4-FFF2-40B4-BE49-F238E27FC236}">
                  <a16:creationId xmlns:a16="http://schemas.microsoft.com/office/drawing/2014/main" id="{0849707A-24B1-45E4-8493-5DC15C578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3" name="Rectangle 64">
              <a:extLst>
                <a:ext uri="{FF2B5EF4-FFF2-40B4-BE49-F238E27FC236}">
                  <a16:creationId xmlns:a16="http://schemas.microsoft.com/office/drawing/2014/main" id="{E0FFD705-F03C-46B0-ABB9-3C24E0931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5" name="Rectangle 66">
              <a:extLst>
                <a:ext uri="{FF2B5EF4-FFF2-40B4-BE49-F238E27FC236}">
                  <a16:creationId xmlns:a16="http://schemas.microsoft.com/office/drawing/2014/main" id="{520B12C0-88D0-4F6F-9F29-38E4D1D610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6" name="Rectangle 64">
              <a:extLst>
                <a:ext uri="{FF2B5EF4-FFF2-40B4-BE49-F238E27FC236}">
                  <a16:creationId xmlns:a16="http://schemas.microsoft.com/office/drawing/2014/main" id="{DEDD5A45-3641-4FE7-8375-EECF2DC9D0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7" name="Rectangle 66">
              <a:extLst>
                <a:ext uri="{FF2B5EF4-FFF2-40B4-BE49-F238E27FC236}">
                  <a16:creationId xmlns:a16="http://schemas.microsoft.com/office/drawing/2014/main" id="{89BF55CA-60FC-479D-A85E-48626FC13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8" name="Rectangle 64">
              <a:extLst>
                <a:ext uri="{FF2B5EF4-FFF2-40B4-BE49-F238E27FC236}">
                  <a16:creationId xmlns:a16="http://schemas.microsoft.com/office/drawing/2014/main" id="{5AFBE5BF-E87A-408F-BBBD-44C3D04C04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9" name="Rectangle 66">
              <a:extLst>
                <a:ext uri="{FF2B5EF4-FFF2-40B4-BE49-F238E27FC236}">
                  <a16:creationId xmlns:a16="http://schemas.microsoft.com/office/drawing/2014/main" id="{1C27CF92-D148-45C8-88B6-F450B63DF1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0" name="Rectangle 64">
              <a:extLst>
                <a:ext uri="{FF2B5EF4-FFF2-40B4-BE49-F238E27FC236}">
                  <a16:creationId xmlns:a16="http://schemas.microsoft.com/office/drawing/2014/main" id="{51CA2232-D147-480C-B1EE-665EE6ACC7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1" name="Rectangle 66">
              <a:extLst>
                <a:ext uri="{FF2B5EF4-FFF2-40B4-BE49-F238E27FC236}">
                  <a16:creationId xmlns:a16="http://schemas.microsoft.com/office/drawing/2014/main" id="{7E67D92D-1CA9-43CE-8150-DF504F2BF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2" name="Rectangle 64">
              <a:extLst>
                <a:ext uri="{FF2B5EF4-FFF2-40B4-BE49-F238E27FC236}">
                  <a16:creationId xmlns:a16="http://schemas.microsoft.com/office/drawing/2014/main" id="{7B273169-B674-4C50-A14D-A943B99792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3" name="Rectangle 66">
              <a:extLst>
                <a:ext uri="{FF2B5EF4-FFF2-40B4-BE49-F238E27FC236}">
                  <a16:creationId xmlns:a16="http://schemas.microsoft.com/office/drawing/2014/main" id="{DF6183FA-653E-4533-9A0B-D249EC0B15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4" name="Rectangle 64">
              <a:extLst>
                <a:ext uri="{FF2B5EF4-FFF2-40B4-BE49-F238E27FC236}">
                  <a16:creationId xmlns:a16="http://schemas.microsoft.com/office/drawing/2014/main" id="{A82EFE58-AAB0-4925-A176-6FF36BF878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5" name="Rectangle 66">
              <a:extLst>
                <a:ext uri="{FF2B5EF4-FFF2-40B4-BE49-F238E27FC236}">
                  <a16:creationId xmlns:a16="http://schemas.microsoft.com/office/drawing/2014/main" id="{3122AE75-4DBB-4E14-B0CA-DD1EAD89CE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6" name="Rectangle 64">
              <a:extLst>
                <a:ext uri="{FF2B5EF4-FFF2-40B4-BE49-F238E27FC236}">
                  <a16:creationId xmlns:a16="http://schemas.microsoft.com/office/drawing/2014/main" id="{4ED7E672-90FC-4E8C-9C43-3AAE391C6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7" name="Rectangle 66">
              <a:extLst>
                <a:ext uri="{FF2B5EF4-FFF2-40B4-BE49-F238E27FC236}">
                  <a16:creationId xmlns:a16="http://schemas.microsoft.com/office/drawing/2014/main" id="{A5C0019E-5136-4C5E-A223-1E1717FD47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8" name="Rectangle 64">
              <a:extLst>
                <a:ext uri="{FF2B5EF4-FFF2-40B4-BE49-F238E27FC236}">
                  <a16:creationId xmlns:a16="http://schemas.microsoft.com/office/drawing/2014/main" id="{29705F60-CFE6-47C5-96E5-05E7731FC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9" name="Rectangle 66">
              <a:extLst>
                <a:ext uri="{FF2B5EF4-FFF2-40B4-BE49-F238E27FC236}">
                  <a16:creationId xmlns:a16="http://schemas.microsoft.com/office/drawing/2014/main" id="{090E047C-18BC-4180-8D10-9F18F517BA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0" name="Rectangle 64">
              <a:extLst>
                <a:ext uri="{FF2B5EF4-FFF2-40B4-BE49-F238E27FC236}">
                  <a16:creationId xmlns:a16="http://schemas.microsoft.com/office/drawing/2014/main" id="{A153194A-C8B1-46DB-9C6B-9847B06FAE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1" name="Rectangle 66">
              <a:extLst>
                <a:ext uri="{FF2B5EF4-FFF2-40B4-BE49-F238E27FC236}">
                  <a16:creationId xmlns:a16="http://schemas.microsoft.com/office/drawing/2014/main" id="{5C0235EA-4E98-43EA-9AAE-2BD893DEA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4" name="Picture 3" descr="A screenshot of a social media post&#10;&#10;Description automatically generated">
            <a:extLst>
              <a:ext uri="{FF2B5EF4-FFF2-40B4-BE49-F238E27FC236}">
                <a16:creationId xmlns:a16="http://schemas.microsoft.com/office/drawing/2014/main" id="{7ABECFE6-EEFD-4172-B14E-3A120BA81EFF}"/>
              </a:ext>
            </a:extLst>
          </p:cNvPr>
          <p:cNvPicPr>
            <a:picLocks noChangeAspect="1"/>
          </p:cNvPicPr>
          <p:nvPr/>
        </p:nvPicPr>
        <p:blipFill rotWithShape="1">
          <a:blip r:embed="rId3"/>
          <a:srcRect l="30082" t="30766" r="30988" b="51535"/>
          <a:stretch/>
        </p:blipFill>
        <p:spPr>
          <a:xfrm>
            <a:off x="2535382" y="164392"/>
            <a:ext cx="9401693" cy="2853128"/>
          </a:xfrm>
          <a:prstGeom prst="rect">
            <a:avLst/>
          </a:prstGeom>
        </p:spPr>
      </p:pic>
      <p:sp>
        <p:nvSpPr>
          <p:cNvPr id="112" name="Rectangle 93">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650"/>
            <a:ext cx="606972" cy="3624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descr="A screenshot of a computer&#10;&#10;Description automatically generated">
            <a:extLst>
              <a:ext uri="{FF2B5EF4-FFF2-40B4-BE49-F238E27FC236}">
                <a16:creationId xmlns:a16="http://schemas.microsoft.com/office/drawing/2014/main" id="{6D52F66F-152A-42C1-9A6C-6127F04C542F}"/>
              </a:ext>
            </a:extLst>
          </p:cNvPr>
          <p:cNvPicPr>
            <a:picLocks noChangeAspect="1"/>
          </p:cNvPicPr>
          <p:nvPr/>
        </p:nvPicPr>
        <p:blipFill rotWithShape="1">
          <a:blip r:embed="rId4"/>
          <a:srcRect l="47082" t="51028" r="31147" b="25961"/>
          <a:stretch/>
        </p:blipFill>
        <p:spPr>
          <a:xfrm>
            <a:off x="5493447" y="2969903"/>
            <a:ext cx="5277967" cy="3723705"/>
          </a:xfrm>
          <a:prstGeom prst="rect">
            <a:avLst/>
          </a:prstGeom>
        </p:spPr>
      </p:pic>
      <p:sp>
        <p:nvSpPr>
          <p:cNvPr id="55" name="TextBox 54">
            <a:extLst>
              <a:ext uri="{FF2B5EF4-FFF2-40B4-BE49-F238E27FC236}">
                <a16:creationId xmlns:a16="http://schemas.microsoft.com/office/drawing/2014/main" id="{DA602D6B-678B-4286-8F0D-808F31C7C982}"/>
              </a:ext>
            </a:extLst>
          </p:cNvPr>
          <p:cNvSpPr txBox="1"/>
          <p:nvPr/>
        </p:nvSpPr>
        <p:spPr>
          <a:xfrm>
            <a:off x="6804944" y="6534835"/>
            <a:ext cx="6097348"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hlinkClick r:id="rId5"/>
              </a:rPr>
              <a:t>https://www.cdc.gov/reproductivehealth/maternal-mortality/disparities-pregnancy-related-deaths/infographic.html</a:t>
            </a:r>
            <a:endPar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5458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7"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4D533577-AF92-4AFD-96C4-FE26C40E15E8}"/>
              </a:ext>
            </a:extLst>
          </p:cNvPr>
          <p:cNvPicPr>
            <a:picLocks noChangeAspect="1"/>
          </p:cNvPicPr>
          <p:nvPr/>
        </p:nvPicPr>
        <p:blipFill rotWithShape="1">
          <a:blip r:embed="rId3"/>
          <a:srcRect l="16519" t="18182" r="16572" b="10909"/>
          <a:stretch/>
        </p:blipFill>
        <p:spPr>
          <a:xfrm>
            <a:off x="1895012" y="457200"/>
            <a:ext cx="8401976" cy="5943600"/>
          </a:xfrm>
          <a:prstGeom prst="rect">
            <a:avLst/>
          </a:prstGeom>
        </p:spPr>
      </p:pic>
    </p:spTree>
    <p:extLst>
      <p:ext uri="{BB962C8B-B14F-4D97-AF65-F5344CB8AC3E}">
        <p14:creationId xmlns:p14="http://schemas.microsoft.com/office/powerpoint/2010/main" val="1430225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2DDCB-E000-46AA-9FAA-DFF7DE0FB237}"/>
              </a:ext>
            </a:extLst>
          </p:cNvPr>
          <p:cNvSpPr>
            <a:spLocks noGrp="1"/>
          </p:cNvSpPr>
          <p:nvPr>
            <p:ph type="title"/>
          </p:nvPr>
        </p:nvSpPr>
        <p:spPr>
          <a:xfrm>
            <a:off x="990600" y="338328"/>
            <a:ext cx="10210800" cy="1078992"/>
          </a:xfrm>
        </p:spPr>
        <p:txBody>
          <a:bodyPr vert="horz" lIns="91440" tIns="45720" rIns="91440" bIns="45720" rtlCol="0" anchor="b">
            <a:noAutofit/>
          </a:bodyPr>
          <a:lstStyle/>
          <a:p>
            <a:pPr algn="ctr"/>
            <a:r>
              <a:rPr lang="en-US" b="1" dirty="0"/>
              <a:t>Severe Maternal Morbidity in Texas by Race and Ethnicity</a:t>
            </a:r>
          </a:p>
        </p:txBody>
      </p:sp>
      <p:sp>
        <p:nvSpPr>
          <p:cNvPr id="37" name="Rectangle 39">
            <a:extLst>
              <a:ext uri="{FF2B5EF4-FFF2-40B4-BE49-F238E27FC236}">
                <a16:creationId xmlns:a16="http://schemas.microsoft.com/office/drawing/2014/main" id="{70BDD0CE-06A4-404B-8A13-580229C1C9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41750"/>
            <a:ext cx="12192000" cy="4716250"/>
          </a:xfrm>
          <a:prstGeom prst="rect">
            <a:avLst/>
          </a:prstGeom>
          <a:solidFill>
            <a:srgbClr val="4C75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ounded Rectangle 26">
            <a:extLst>
              <a:ext uri="{FF2B5EF4-FFF2-40B4-BE49-F238E27FC236}">
                <a16:creationId xmlns:a16="http://schemas.microsoft.com/office/drawing/2014/main" id="{EE9899FA-8881-472C-AA59-D08A89CA8A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64"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ounded Rectangle 16">
            <a:extLst>
              <a:ext uri="{FF2B5EF4-FFF2-40B4-BE49-F238E27FC236}">
                <a16:creationId xmlns:a16="http://schemas.microsoft.com/office/drawing/2014/main" id="{080B7D90-3DF1-4514-B26D-616BE35553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4749"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D8A3F29E-0AAB-4552-B800-B0B3CC9AE686}"/>
              </a:ext>
            </a:extLst>
          </p:cNvPr>
          <p:cNvPicPr>
            <a:picLocks noChangeAspect="1"/>
          </p:cNvPicPr>
          <p:nvPr/>
        </p:nvPicPr>
        <p:blipFill>
          <a:blip r:embed="rId3"/>
          <a:stretch>
            <a:fillRect/>
          </a:stretch>
        </p:blipFill>
        <p:spPr>
          <a:xfrm>
            <a:off x="6298293" y="2475131"/>
            <a:ext cx="5529251" cy="3930316"/>
          </a:xfrm>
          <a:prstGeom prst="rect">
            <a:avLst/>
          </a:prstGeom>
        </p:spPr>
      </p:pic>
      <p:pic>
        <p:nvPicPr>
          <p:cNvPr id="1026" name="Chart 3" descr="chart showing ">
            <a:extLst>
              <a:ext uri="{FF2B5EF4-FFF2-40B4-BE49-F238E27FC236}">
                <a16:creationId xmlns:a16="http://schemas.microsoft.com/office/drawing/2014/main" id="{DA4C17F2-6047-4398-90DE-4C569F4954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686" y="2475131"/>
            <a:ext cx="5623381" cy="3871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F8C129B6-0043-465A-A879-42B5E10D8711}"/>
              </a:ext>
            </a:extLst>
          </p:cNvPr>
          <p:cNvSpPr txBox="1"/>
          <p:nvPr/>
        </p:nvSpPr>
        <p:spPr>
          <a:xfrm>
            <a:off x="325985" y="2453865"/>
            <a:ext cx="5648625" cy="261610"/>
          </a:xfrm>
          <a:prstGeom prst="rect">
            <a:avLst/>
          </a:prstGeom>
          <a:noFill/>
        </p:spPr>
        <p:txBody>
          <a:bodyPr wrap="square" rtlCol="0">
            <a:spAutoFit/>
          </a:bodyPr>
          <a:lstStyle/>
          <a:p>
            <a:pPr lvl="0"/>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Obstetric </a:t>
            </a:r>
            <a:r>
              <a:rPr lang="en-US" sz="1100" b="1" dirty="0">
                <a:solidFill>
                  <a:prstClr val="black"/>
                </a:solidFill>
              </a:rPr>
              <a:t>Hemorrhage Rates in Texas (estimated by blood transfusion procedures), 2005-2014</a:t>
            </a:r>
            <a:endPar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A16DECB8-06D2-418B-A404-818B638B62D3}"/>
              </a:ext>
            </a:extLst>
          </p:cNvPr>
          <p:cNvSpPr txBox="1"/>
          <p:nvPr/>
        </p:nvSpPr>
        <p:spPr>
          <a:xfrm>
            <a:off x="223284" y="6430369"/>
            <a:ext cx="11968716" cy="400110"/>
          </a:xfrm>
          <a:prstGeom prst="rect">
            <a:avLst/>
          </a:prstGeom>
          <a:noFill/>
        </p:spPr>
        <p:txBody>
          <a:bodyPr wrap="square">
            <a:spAutoFit/>
          </a:bodyPr>
          <a:lstStyle/>
          <a:p>
            <a:pPr marL="0" marR="152400" lvl="0" indent="0" algn="l" defTabSz="914400" rtl="0" eaLnBrk="1" fontAlgn="base"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Verdana" panose="020B0604030504040204" pitchFamily="34" charset="0"/>
                <a:ea typeface="Times New Roman" panose="02020603050405020304" pitchFamily="18" charset="0"/>
                <a:cs typeface="+mn-cs"/>
              </a:rPr>
              <a:t>Texas Department of State Health Services. </a:t>
            </a:r>
            <a:r>
              <a:rPr kumimoji="0" lang="en-US" sz="1000" b="0" i="0" u="sng" strike="noStrike" kern="1200" cap="none" spc="0" normalizeH="0" baseline="0" noProof="0" dirty="0">
                <a:ln>
                  <a:noFill/>
                </a:ln>
                <a:solidFill>
                  <a:prstClr val="white"/>
                </a:solidFill>
                <a:effectLst/>
                <a:uLnTx/>
                <a:uFillTx/>
                <a:latin typeface="Verdana" panose="020B0604030504040204" pitchFamily="34" charset="0"/>
                <a:ea typeface="Times New Roman" panose="02020603050405020304" pitchFamily="18" charset="0"/>
                <a:cs typeface="+mn-cs"/>
                <a:hlinkClick r:id="rId5" tooltip="MMMTFJointReport2018">
                  <a:extLst>
                    <a:ext uri="{A12FA001-AC4F-418D-AE19-62706E023703}">
                      <ahyp:hlinkClr xmlns:ahyp="http://schemas.microsoft.com/office/drawing/2018/hyperlinkcolor" val="tx"/>
                    </a:ext>
                  </a:extLst>
                </a:hlinkClick>
              </a:rPr>
              <a:t>Maternal Mortality and Morbidity Task Force and Department of State Health Services Joint Biennial Report, September 2018</a:t>
            </a:r>
            <a:endParaRPr kumimoji="0" lang="en-US" sz="1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Verdana" panose="020B0604030504040204" pitchFamily="34" charset="0"/>
                <a:ea typeface="Times New Roman" panose="02020603050405020304" pitchFamily="18" charset="0"/>
                <a:cs typeface="+mn-cs"/>
              </a:rPr>
              <a:t>Texas Department of State Health Services Maternal and Child Health Epidemiology. </a:t>
            </a:r>
            <a:r>
              <a:rPr kumimoji="0" lang="en-US" sz="1000" b="0" i="0" u="sng" strike="noStrike" kern="1200" cap="none" spc="0" normalizeH="0" baseline="0" noProof="0" dirty="0">
                <a:ln>
                  <a:noFill/>
                </a:ln>
                <a:solidFill>
                  <a:prstClr val="white"/>
                </a:solidFill>
                <a:effectLst/>
                <a:uLnTx/>
                <a:uFillTx/>
                <a:latin typeface="Verdana" panose="020B0604030504040204" pitchFamily="34" charset="0"/>
                <a:ea typeface="Times New Roman" panose="02020603050405020304" pitchFamily="18" charset="0"/>
                <a:cs typeface="+mn-cs"/>
                <a:hlinkClick r:id="rId6" tooltip="Healthy Texas Mothers and Babies Data Book 2020_REVISED">
                  <a:extLst>
                    <a:ext uri="{A12FA001-AC4F-418D-AE19-62706E023703}">
                      <ahyp:hlinkClr xmlns:ahyp="http://schemas.microsoft.com/office/drawing/2018/hyperlinkcolor" val="tx"/>
                    </a:ext>
                  </a:extLst>
                </a:hlinkClick>
              </a:rPr>
              <a:t>2020 Healthy Texas Mothers and Babies Data Book</a:t>
            </a:r>
            <a:r>
              <a:rPr kumimoji="0" lang="en-US" sz="1000" b="0" i="0" u="none" strike="noStrike" kern="1200" cap="none" spc="0" normalizeH="0" baseline="0" noProof="0" dirty="0">
                <a:ln>
                  <a:noFill/>
                </a:ln>
                <a:solidFill>
                  <a:prstClr val="white"/>
                </a:solidFill>
                <a:effectLst/>
                <a:uLnTx/>
                <a:uFillTx/>
                <a:latin typeface="Verdana" panose="020B0604030504040204" pitchFamily="34" charset="0"/>
                <a:ea typeface="Times New Roman" panose="02020603050405020304" pitchFamily="18" charset="0"/>
                <a:cs typeface="+mn-cs"/>
              </a:rPr>
              <a:t>. March 2021. </a:t>
            </a:r>
            <a:endParaRPr kumimoji="0" lang="en-US" sz="1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endParaRPr>
          </a:p>
        </p:txBody>
      </p:sp>
    </p:spTree>
    <p:extLst>
      <p:ext uri="{BB962C8B-B14F-4D97-AF65-F5344CB8AC3E}">
        <p14:creationId xmlns:p14="http://schemas.microsoft.com/office/powerpoint/2010/main" val="1764653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236A5FA-42A1-452D-AD2A-0F16311F1E7E}"/>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dirty="0">
                <a:solidFill>
                  <a:srgbClr val="FFFFFF"/>
                </a:solidFill>
                <a:latin typeface="+mj-lt"/>
                <a:ea typeface="+mj-ea"/>
                <a:cs typeface="+mj-cs"/>
              </a:rPr>
              <a:t>IHI’s Health Equity Framework</a:t>
            </a:r>
          </a:p>
        </p:txBody>
      </p:sp>
      <p:pic>
        <p:nvPicPr>
          <p:cNvPr id="6" name="Picture 5">
            <a:extLst>
              <a:ext uri="{FF2B5EF4-FFF2-40B4-BE49-F238E27FC236}">
                <a16:creationId xmlns:a16="http://schemas.microsoft.com/office/drawing/2014/main" id="{2263B0C5-9DD9-47BF-B512-0D8589D4F7B2}"/>
              </a:ext>
            </a:extLst>
          </p:cNvPr>
          <p:cNvPicPr>
            <a:picLocks noChangeAspect="1"/>
          </p:cNvPicPr>
          <p:nvPr/>
        </p:nvPicPr>
        <p:blipFill rotWithShape="1">
          <a:blip r:embed="rId3"/>
          <a:srcRect l="22345" t="41787" r="50748" b="9554"/>
          <a:stretch/>
        </p:blipFill>
        <p:spPr>
          <a:xfrm>
            <a:off x="4974086" y="641023"/>
            <a:ext cx="5904446" cy="6006247"/>
          </a:xfrm>
          <a:prstGeom prst="rect">
            <a:avLst/>
          </a:prstGeom>
        </p:spPr>
      </p:pic>
      <p:sp>
        <p:nvSpPr>
          <p:cNvPr id="9" name="TextBox 8">
            <a:extLst>
              <a:ext uri="{FF2B5EF4-FFF2-40B4-BE49-F238E27FC236}">
                <a16:creationId xmlns:a16="http://schemas.microsoft.com/office/drawing/2014/main" id="{0F61A486-89FD-4DDB-824D-DB1A6B7EBE7A}"/>
              </a:ext>
            </a:extLst>
          </p:cNvPr>
          <p:cNvSpPr txBox="1"/>
          <p:nvPr/>
        </p:nvSpPr>
        <p:spPr>
          <a:xfrm>
            <a:off x="4201059" y="210730"/>
            <a:ext cx="753373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Strategy 1: Create the Data Infrastructure to Improve Health Equity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Strategy 2: Display and Use Stratified Data</a:t>
            </a:r>
          </a:p>
        </p:txBody>
      </p:sp>
      <p:sp>
        <p:nvSpPr>
          <p:cNvPr id="10" name="Arrow: Down 9">
            <a:extLst>
              <a:ext uri="{FF2B5EF4-FFF2-40B4-BE49-F238E27FC236}">
                <a16:creationId xmlns:a16="http://schemas.microsoft.com/office/drawing/2014/main" id="{427B9474-0101-4FD4-9DB5-CD2C83B7ED72}"/>
              </a:ext>
            </a:extLst>
          </p:cNvPr>
          <p:cNvSpPr/>
          <p:nvPr/>
        </p:nvSpPr>
        <p:spPr>
          <a:xfrm rot="18463444">
            <a:off x="5605052" y="704544"/>
            <a:ext cx="509447" cy="98981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B5EE684C-3254-4B02-96D4-4E66B5121F60}"/>
              </a:ext>
            </a:extLst>
          </p:cNvPr>
          <p:cNvSpPr txBox="1"/>
          <p:nvPr/>
        </p:nvSpPr>
        <p:spPr>
          <a:xfrm>
            <a:off x="152794" y="5842337"/>
            <a:ext cx="3733015"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Improving Health Equity: Build Infrastructure to Support Health Equity. Guidance for Health Care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Organizations. Boston, Massachusetts: Institute for Healthcare Improvement; 2019. (Available at www.ihi.org)</a:t>
            </a:r>
          </a:p>
        </p:txBody>
      </p:sp>
    </p:spTree>
    <p:extLst>
      <p:ext uri="{BB962C8B-B14F-4D97-AF65-F5344CB8AC3E}">
        <p14:creationId xmlns:p14="http://schemas.microsoft.com/office/powerpoint/2010/main" val="4038130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8019286" y="481264"/>
            <a:ext cx="3702251" cy="3907856"/>
          </a:xfrm>
        </p:spPr>
        <p:txBody>
          <a:bodyPr vert="horz" lIns="91440" tIns="45720" rIns="91440" bIns="45720" rtlCol="0" anchor="b">
            <a:normAutofit/>
          </a:bodyPr>
          <a:lstStyle/>
          <a:p>
            <a:r>
              <a:rPr lang="en-US" b="1" dirty="0"/>
              <a:t>Race, Ethnicity &amp; Language</a:t>
            </a:r>
          </a:p>
        </p:txBody>
      </p:sp>
      <p:sp>
        <p:nvSpPr>
          <p:cNvPr id="5" name="Text Placeholder 4"/>
          <p:cNvSpPr>
            <a:spLocks noGrp="1"/>
          </p:cNvSpPr>
          <p:nvPr>
            <p:ph type="body" idx="1"/>
          </p:nvPr>
        </p:nvSpPr>
        <p:spPr>
          <a:xfrm>
            <a:off x="8019285" y="4552748"/>
            <a:ext cx="3702253" cy="1848051"/>
          </a:xfrm>
        </p:spPr>
        <p:txBody>
          <a:bodyPr vert="horz" lIns="91440" tIns="45720" rIns="91440" bIns="45720" rtlCol="0">
            <a:normAutofit/>
          </a:bodyPr>
          <a:lstStyle/>
          <a:p>
            <a:r>
              <a:rPr lang="en-US" b="1" dirty="0"/>
              <a:t>REaL Data</a:t>
            </a:r>
            <a:endParaRPr lang="en-US" dirty="0">
              <a:solidFill>
                <a:schemeClr val="tx1"/>
              </a:solidFill>
            </a:endParaRPr>
          </a:p>
        </p:txBody>
      </p:sp>
      <p:sp>
        <p:nvSpPr>
          <p:cNvPr id="59" name="Rectangle 27">
            <a:extLst>
              <a:ext uri="{FF2B5EF4-FFF2-40B4-BE49-F238E27FC236}">
                <a16:creationId xmlns:a16="http://schemas.microsoft.com/office/drawing/2014/main" id="{9D545981-1F24-46A6-8AFC-3740CC5774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53465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0" name="Rectangle 29">
            <a:extLst>
              <a:ext uri="{FF2B5EF4-FFF2-40B4-BE49-F238E27FC236}">
                <a16:creationId xmlns:a16="http://schemas.microsoft.com/office/drawing/2014/main" id="{252F09FA-59B0-41E4-9F79-D0EB15CBA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70271" y="481264"/>
            <a:ext cx="2423160" cy="1857871"/>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1" name="Rectangle 31">
            <a:extLst>
              <a:ext uri="{FF2B5EF4-FFF2-40B4-BE49-F238E27FC236}">
                <a16:creationId xmlns:a16="http://schemas.microsoft.com/office/drawing/2014/main" id="{4FB98A08-FC4C-4C6C-8CAE-410223C6DD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3" y="2503727"/>
            <a:ext cx="4008798" cy="388335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Graphic 7" descr="Business Growth with solid fill">
            <a:extLst>
              <a:ext uri="{FF2B5EF4-FFF2-40B4-BE49-F238E27FC236}">
                <a16:creationId xmlns:a16="http://schemas.microsoft.com/office/drawing/2014/main" id="{AE4DA127-A397-4660-A28B-7D65647334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5952" y="2662325"/>
            <a:ext cx="3566160" cy="3566160"/>
          </a:xfrm>
          <a:prstGeom prst="rect">
            <a:avLst/>
          </a:prstGeom>
        </p:spPr>
      </p:pic>
      <p:sp>
        <p:nvSpPr>
          <p:cNvPr id="62" name="Rectangle 33">
            <a:extLst>
              <a:ext uri="{FF2B5EF4-FFF2-40B4-BE49-F238E27FC236}">
                <a16:creationId xmlns:a16="http://schemas.microsoft.com/office/drawing/2014/main" id="{66D4C1A7-0A94-46CF-9056-E836CBFB70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481264"/>
            <a:ext cx="2412380" cy="285710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Graphic 5" descr="Bar chart with solid fill">
            <a:extLst>
              <a:ext uri="{FF2B5EF4-FFF2-40B4-BE49-F238E27FC236}">
                <a16:creationId xmlns:a16="http://schemas.microsoft.com/office/drawing/2014/main" id="{B1DCF209-0225-4890-9A25-1FBE0931BCD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13498" y="856679"/>
            <a:ext cx="2093976" cy="2093976"/>
          </a:xfrm>
          <a:prstGeom prst="rect">
            <a:avLst/>
          </a:prstGeom>
        </p:spPr>
      </p:pic>
      <p:sp>
        <p:nvSpPr>
          <p:cNvPr id="63" name="Rectangle 35">
            <a:extLst>
              <a:ext uri="{FF2B5EF4-FFF2-40B4-BE49-F238E27FC236}">
                <a16:creationId xmlns:a16="http://schemas.microsoft.com/office/drawing/2014/main" id="{12022B2F-C34E-42AC-A514-49AF306FA9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5" y="3499239"/>
            <a:ext cx="2412380" cy="2887845"/>
          </a:xfrm>
          <a:prstGeom prst="rect">
            <a:avLst/>
          </a:prstGeom>
          <a:solidFill>
            <a:srgbClr val="00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64" name="Straight Connector 37">
            <a:extLst>
              <a:ext uri="{FF2B5EF4-FFF2-40B4-BE49-F238E27FC236}">
                <a16:creationId xmlns:a16="http://schemas.microsoft.com/office/drawing/2014/main" id="{84A66149-2431-4D78-A158-60F086A124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94447" y="4459986"/>
            <a:ext cx="329184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5462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91C04AFD-4D5D-446F-B368-D410F27E4BF6}"/>
              </a:ext>
            </a:extLst>
          </p:cNvPr>
          <p:cNvSpPr txBox="1"/>
          <p:nvPr/>
        </p:nvSpPr>
        <p:spPr>
          <a:xfrm>
            <a:off x="6096000" y="1531088"/>
            <a:ext cx="5560828" cy="4754268"/>
          </a:xfrm>
          <a:prstGeom prst="rect">
            <a:avLst/>
          </a:prstGeom>
          <a:noFill/>
          <a:ln>
            <a:solidFill>
              <a:schemeClr val="accent1">
                <a:lumMod val="50000"/>
              </a:schemeClr>
            </a:solidFill>
          </a:ln>
        </p:spPr>
        <p:txBody>
          <a:bodyPr wrap="square" rtlCol="0">
            <a:spAutoFit/>
          </a:bodyPr>
          <a:lstStyle/>
          <a:p>
            <a:endParaRPr lang="en-US" dirty="0"/>
          </a:p>
        </p:txBody>
      </p:sp>
      <p:sp>
        <p:nvSpPr>
          <p:cNvPr id="3" name="object 3"/>
          <p:cNvSpPr txBox="1">
            <a:spLocks noGrp="1"/>
          </p:cNvSpPr>
          <p:nvPr>
            <p:ph type="title"/>
          </p:nvPr>
        </p:nvSpPr>
        <p:spPr>
          <a:xfrm>
            <a:off x="495226" y="338615"/>
            <a:ext cx="10515600" cy="689291"/>
          </a:xfrm>
          <a:prstGeom prst="rect">
            <a:avLst/>
          </a:prstGeom>
        </p:spPr>
        <p:txBody>
          <a:bodyPr vert="horz" wrap="square" lIns="0" tIns="12065" rIns="0" bIns="0" rtlCol="0">
            <a:spAutoFit/>
          </a:bodyPr>
          <a:lstStyle/>
          <a:p>
            <a:pPr marL="12700">
              <a:lnSpc>
                <a:spcPct val="100000"/>
              </a:lnSpc>
              <a:spcBef>
                <a:spcPts val="95"/>
              </a:spcBef>
            </a:pPr>
            <a:r>
              <a:rPr lang="en-US" spc="-5" dirty="0"/>
              <a:t>The “Life Cycle” of </a:t>
            </a:r>
            <a:r>
              <a:rPr spc="-5" dirty="0"/>
              <a:t>REaL</a:t>
            </a:r>
            <a:r>
              <a:rPr spc="-60" dirty="0"/>
              <a:t> </a:t>
            </a:r>
            <a:r>
              <a:rPr spc="-5" dirty="0"/>
              <a:t>Data</a:t>
            </a:r>
          </a:p>
        </p:txBody>
      </p:sp>
      <p:sp>
        <p:nvSpPr>
          <p:cNvPr id="17" name="Text Placeholder 16">
            <a:extLst>
              <a:ext uri="{FF2B5EF4-FFF2-40B4-BE49-F238E27FC236}">
                <a16:creationId xmlns:a16="http://schemas.microsoft.com/office/drawing/2014/main" id="{DE3AE800-86BE-4611-B63E-95E426428B53}"/>
              </a:ext>
            </a:extLst>
          </p:cNvPr>
          <p:cNvSpPr>
            <a:spLocks noGrp="1"/>
          </p:cNvSpPr>
          <p:nvPr>
            <p:ph type="body" idx="1"/>
          </p:nvPr>
        </p:nvSpPr>
        <p:spPr>
          <a:xfrm>
            <a:off x="595239" y="1681163"/>
            <a:ext cx="5157787" cy="823912"/>
          </a:xfrm>
        </p:spPr>
        <p:txBody>
          <a:bodyPr>
            <a:normAutofit lnSpcReduction="10000"/>
          </a:bodyPr>
          <a:lstStyle/>
          <a:p>
            <a:r>
              <a:rPr lang="en-US" dirty="0"/>
              <a:t>Process 1: </a:t>
            </a:r>
          </a:p>
          <a:p>
            <a:r>
              <a:rPr lang="en-US" dirty="0"/>
              <a:t>Uniform Data Collection and Validation</a:t>
            </a:r>
          </a:p>
        </p:txBody>
      </p:sp>
      <p:sp>
        <p:nvSpPr>
          <p:cNvPr id="18" name="Content Placeholder 17">
            <a:extLst>
              <a:ext uri="{FF2B5EF4-FFF2-40B4-BE49-F238E27FC236}">
                <a16:creationId xmlns:a16="http://schemas.microsoft.com/office/drawing/2014/main" id="{2051DDE0-02E9-4FD0-9F02-F2C2C61E1491}"/>
              </a:ext>
            </a:extLst>
          </p:cNvPr>
          <p:cNvSpPr>
            <a:spLocks noGrp="1"/>
          </p:cNvSpPr>
          <p:nvPr>
            <p:ph sz="half" idx="2"/>
          </p:nvPr>
        </p:nvSpPr>
        <p:spPr>
          <a:xfrm>
            <a:off x="658850" y="2490151"/>
            <a:ext cx="5157787" cy="3684588"/>
          </a:xfrm>
        </p:spPr>
        <p:txBody>
          <a:bodyPr>
            <a:normAutofit fontScale="85000" lnSpcReduction="10000"/>
          </a:bodyPr>
          <a:lstStyle/>
          <a:p>
            <a:pPr marL="527050" indent="-514350">
              <a:lnSpc>
                <a:spcPct val="110000"/>
              </a:lnSpc>
              <a:spcBef>
                <a:spcPts val="1005"/>
              </a:spcBef>
              <a:buClr>
                <a:srgbClr val="00B0AA"/>
              </a:buClr>
              <a:buSzPct val="114864"/>
              <a:buFont typeface="+mj-lt"/>
              <a:buAutoNum type="arabicPeriod"/>
              <a:tabLst>
                <a:tab pos="298450" algn="l"/>
              </a:tabLst>
            </a:pPr>
            <a:r>
              <a:rPr lang="en-US" dirty="0">
                <a:latin typeface="Calibri" panose="020F0502020204030204" pitchFamily="34" charset="0"/>
                <a:cs typeface="Calibri" panose="020F0502020204030204" pitchFamily="34" charset="0"/>
              </a:rPr>
              <a:t>REaL data collection </a:t>
            </a:r>
          </a:p>
          <a:p>
            <a:pPr marL="527050" indent="-514350">
              <a:lnSpc>
                <a:spcPct val="110000"/>
              </a:lnSpc>
              <a:spcBef>
                <a:spcPts val="1005"/>
              </a:spcBef>
              <a:buClr>
                <a:srgbClr val="00B0AA"/>
              </a:buClr>
              <a:buSzPct val="114864"/>
              <a:buFont typeface="+mj-lt"/>
              <a:buAutoNum type="arabicPeriod"/>
              <a:tabLst>
                <a:tab pos="298450" algn="l"/>
              </a:tabLst>
            </a:pPr>
            <a:r>
              <a:rPr lang="en-US" dirty="0">
                <a:latin typeface="Calibri" panose="020F0502020204030204" pitchFamily="34" charset="0"/>
                <a:cs typeface="Calibri" panose="020F0502020204030204" pitchFamily="34" charset="0"/>
              </a:rPr>
              <a:t>Data validation &amp; QI</a:t>
            </a:r>
          </a:p>
          <a:p>
            <a:pPr marL="12700" indent="0">
              <a:lnSpc>
                <a:spcPct val="110000"/>
              </a:lnSpc>
              <a:spcBef>
                <a:spcPts val="1005"/>
              </a:spcBef>
              <a:buClr>
                <a:srgbClr val="00B0AA"/>
              </a:buClr>
              <a:buSzPct val="114864"/>
              <a:buNone/>
              <a:tabLst>
                <a:tab pos="298450" algn="l"/>
              </a:tabLst>
            </a:pPr>
            <a:endParaRPr lang="en-US" dirty="0">
              <a:latin typeface="Calibri" panose="020F0502020204030204" pitchFamily="34" charset="0"/>
              <a:cs typeface="Calibri" panose="020F0502020204030204" pitchFamily="34" charset="0"/>
            </a:endParaRPr>
          </a:p>
          <a:p>
            <a:pPr marL="12700" indent="0">
              <a:lnSpc>
                <a:spcPct val="110000"/>
              </a:lnSpc>
              <a:spcBef>
                <a:spcPts val="1005"/>
              </a:spcBef>
              <a:buClr>
                <a:srgbClr val="00B0AA"/>
              </a:buClr>
              <a:buSzPct val="114864"/>
              <a:buNone/>
              <a:tabLst>
                <a:tab pos="298450" algn="l"/>
              </a:tabLst>
            </a:pPr>
            <a:r>
              <a:rPr lang="en-US" dirty="0">
                <a:latin typeface="Calibri" panose="020F0502020204030204" pitchFamily="34" charset="0"/>
                <a:cs typeface="Calibri" panose="020F0502020204030204" pitchFamily="34" charset="0"/>
              </a:rPr>
              <a:t>(Repeat validation process and training/QI as needed)</a:t>
            </a:r>
          </a:p>
        </p:txBody>
      </p:sp>
      <p:sp>
        <p:nvSpPr>
          <p:cNvPr id="19" name="Text Placeholder 18">
            <a:extLst>
              <a:ext uri="{FF2B5EF4-FFF2-40B4-BE49-F238E27FC236}">
                <a16:creationId xmlns:a16="http://schemas.microsoft.com/office/drawing/2014/main" id="{CFE383CC-9A56-4022-9438-996C6C785CF1}"/>
              </a:ext>
            </a:extLst>
          </p:cNvPr>
          <p:cNvSpPr>
            <a:spLocks noGrp="1"/>
          </p:cNvSpPr>
          <p:nvPr>
            <p:ph type="body" sz="quarter" idx="3"/>
          </p:nvPr>
        </p:nvSpPr>
        <p:spPr>
          <a:xfrm>
            <a:off x="6158614" y="1635281"/>
            <a:ext cx="5183188" cy="823912"/>
          </a:xfrm>
        </p:spPr>
        <p:txBody>
          <a:bodyPr>
            <a:normAutofit lnSpcReduction="10000"/>
          </a:bodyPr>
          <a:lstStyle/>
          <a:p>
            <a:r>
              <a:rPr lang="en-US" dirty="0"/>
              <a:t>Process 2: </a:t>
            </a:r>
          </a:p>
          <a:p>
            <a:r>
              <a:rPr lang="en-US" dirty="0"/>
              <a:t>Use in Improvement Projects</a:t>
            </a:r>
          </a:p>
        </p:txBody>
      </p:sp>
      <p:sp>
        <p:nvSpPr>
          <p:cNvPr id="20" name="Content Placeholder 19">
            <a:extLst>
              <a:ext uri="{FF2B5EF4-FFF2-40B4-BE49-F238E27FC236}">
                <a16:creationId xmlns:a16="http://schemas.microsoft.com/office/drawing/2014/main" id="{D137AD6D-7FE3-4211-843B-5C2A11BE178A}"/>
              </a:ext>
            </a:extLst>
          </p:cNvPr>
          <p:cNvSpPr>
            <a:spLocks noGrp="1"/>
          </p:cNvSpPr>
          <p:nvPr>
            <p:ph sz="quarter" idx="4"/>
          </p:nvPr>
        </p:nvSpPr>
        <p:spPr>
          <a:xfrm>
            <a:off x="6096000" y="2600768"/>
            <a:ext cx="5758060" cy="3684588"/>
          </a:xfrm>
        </p:spPr>
        <p:txBody>
          <a:bodyPr>
            <a:normAutofit fontScale="85000" lnSpcReduction="10000"/>
          </a:bodyPr>
          <a:lstStyle/>
          <a:p>
            <a:pPr marL="527050" indent="-514350">
              <a:lnSpc>
                <a:spcPct val="100000"/>
              </a:lnSpc>
              <a:spcBef>
                <a:spcPts val="1005"/>
              </a:spcBef>
              <a:buClr>
                <a:srgbClr val="00B0AA"/>
              </a:buClr>
              <a:buSzPct val="114864"/>
              <a:buFont typeface="+mj-lt"/>
              <a:buAutoNum type="arabicPeriod"/>
              <a:tabLst>
                <a:tab pos="298450" algn="l"/>
              </a:tabLst>
            </a:pPr>
            <a:r>
              <a:rPr lang="en-US" sz="2800" dirty="0">
                <a:latin typeface="Calibri" panose="020F0502020204030204" pitchFamily="34" charset="0"/>
                <a:cs typeface="Calibri" panose="020F0502020204030204" pitchFamily="34" charset="0"/>
                <a:sym typeface="Wingdings" panose="05000000000000000000" pitchFamily="2" charset="2"/>
              </a:rPr>
              <a:t>Identifying quality improvement metrics for stratification  </a:t>
            </a:r>
          </a:p>
          <a:p>
            <a:pPr marL="527050" indent="-514350">
              <a:lnSpc>
                <a:spcPct val="100000"/>
              </a:lnSpc>
              <a:spcBef>
                <a:spcPts val="1005"/>
              </a:spcBef>
              <a:buClr>
                <a:srgbClr val="00B0AA"/>
              </a:buClr>
              <a:buSzPct val="114864"/>
              <a:buFont typeface="+mj-lt"/>
              <a:buAutoNum type="arabicPeriod"/>
              <a:tabLst>
                <a:tab pos="298450" algn="l"/>
              </a:tabLst>
            </a:pPr>
            <a:r>
              <a:rPr lang="en-US" sz="2800" dirty="0">
                <a:latin typeface="Calibri" panose="020F0502020204030204" pitchFamily="34" charset="0"/>
                <a:cs typeface="Calibri" panose="020F0502020204030204" pitchFamily="34" charset="0"/>
                <a:sym typeface="Wingdings" panose="05000000000000000000" pitchFamily="2" charset="2"/>
              </a:rPr>
              <a:t>Linking </a:t>
            </a:r>
            <a:r>
              <a:rPr lang="en-US" dirty="0">
                <a:latin typeface="Calibri" panose="020F0502020204030204" pitchFamily="34" charset="0"/>
                <a:cs typeface="Calibri" panose="020F0502020204030204" pitchFamily="34" charset="0"/>
                <a:sym typeface="Wingdings" panose="05000000000000000000" pitchFamily="2" charset="2"/>
              </a:rPr>
              <a:t>d</a:t>
            </a:r>
            <a:r>
              <a:rPr lang="en-US" sz="2800" dirty="0">
                <a:latin typeface="Calibri" panose="020F0502020204030204" pitchFamily="34" charset="0"/>
                <a:cs typeface="Calibri" panose="020F0502020204030204" pitchFamily="34" charset="0"/>
                <a:sym typeface="Wingdings" panose="05000000000000000000" pitchFamily="2" charset="2"/>
              </a:rPr>
              <a:t>ata (if needed; e.g., registration data and medical records)  </a:t>
            </a:r>
          </a:p>
          <a:p>
            <a:pPr marL="527050" indent="-514350">
              <a:lnSpc>
                <a:spcPct val="100000"/>
              </a:lnSpc>
              <a:spcBef>
                <a:spcPts val="1005"/>
              </a:spcBef>
              <a:buClr>
                <a:srgbClr val="00B0AA"/>
              </a:buClr>
              <a:buSzPct val="114864"/>
              <a:buFont typeface="+mj-lt"/>
              <a:buAutoNum type="arabicPeriod"/>
              <a:tabLst>
                <a:tab pos="298450" algn="l"/>
              </a:tabLst>
            </a:pPr>
            <a:r>
              <a:rPr lang="en-US" sz="2800" dirty="0">
                <a:latin typeface="Calibri" panose="020F0502020204030204" pitchFamily="34" charset="0"/>
                <a:cs typeface="Calibri" panose="020F0502020204030204" pitchFamily="34" charset="0"/>
                <a:sym typeface="Wingdings" panose="05000000000000000000" pitchFamily="2" charset="2"/>
              </a:rPr>
              <a:t>Extracting and stratifying metrics</a:t>
            </a:r>
          </a:p>
          <a:p>
            <a:pPr marL="527050" indent="-514350">
              <a:lnSpc>
                <a:spcPct val="100000"/>
              </a:lnSpc>
              <a:spcBef>
                <a:spcPts val="1005"/>
              </a:spcBef>
              <a:buClr>
                <a:srgbClr val="00B0AA"/>
              </a:buClr>
              <a:buSzPct val="114864"/>
              <a:buFont typeface="+mj-lt"/>
              <a:buAutoNum type="arabicPeriod"/>
              <a:tabLst>
                <a:tab pos="298450" algn="l"/>
              </a:tabLst>
            </a:pPr>
            <a:r>
              <a:rPr lang="en-US" sz="2800" dirty="0">
                <a:latin typeface="Calibri" panose="020F0502020204030204" pitchFamily="34" charset="0"/>
                <a:cs typeface="Calibri" panose="020F0502020204030204" pitchFamily="34" charset="0"/>
                <a:sym typeface="Wingdings" panose="05000000000000000000" pitchFamily="2" charset="2"/>
              </a:rPr>
              <a:t>Visualization for use in improvement processes</a:t>
            </a:r>
          </a:p>
          <a:p>
            <a:pPr marL="12700" indent="0">
              <a:lnSpc>
                <a:spcPct val="100000"/>
              </a:lnSpc>
              <a:spcBef>
                <a:spcPts val="1005"/>
              </a:spcBef>
              <a:buClr>
                <a:srgbClr val="00B0AA"/>
              </a:buClr>
              <a:buSzPct val="114864"/>
              <a:buNone/>
              <a:tabLst>
                <a:tab pos="298450" algn="l"/>
              </a:tabLst>
            </a:pPr>
            <a:r>
              <a:rPr lang="en-US" dirty="0">
                <a:latin typeface="Calibri" panose="020F0502020204030204" pitchFamily="34" charset="0"/>
                <a:cs typeface="Calibri" panose="020F0502020204030204" pitchFamily="34" charset="0"/>
                <a:sym typeface="Wingdings" panose="05000000000000000000" pitchFamily="2" charset="2"/>
              </a:rPr>
              <a:t>(Repeat steps 2-4 at regular intervals throughout project)</a:t>
            </a:r>
            <a:endParaRPr lang="en-US" sz="2800" dirty="0">
              <a:latin typeface="Calibri" panose="020F0502020204030204" pitchFamily="34" charset="0"/>
              <a:cs typeface="Calibri" panose="020F0502020204030204" pitchFamily="34" charset="0"/>
            </a:endParaRPr>
          </a:p>
          <a:p>
            <a:endParaRPr lang="en-US" dirty="0"/>
          </a:p>
        </p:txBody>
      </p:sp>
      <p:sp>
        <p:nvSpPr>
          <p:cNvPr id="21" name="TextBox 20">
            <a:extLst>
              <a:ext uri="{FF2B5EF4-FFF2-40B4-BE49-F238E27FC236}">
                <a16:creationId xmlns:a16="http://schemas.microsoft.com/office/drawing/2014/main" id="{0FFF42FB-007B-48A8-A9EF-706F34274A4C}"/>
              </a:ext>
            </a:extLst>
          </p:cNvPr>
          <p:cNvSpPr txBox="1"/>
          <p:nvPr/>
        </p:nvSpPr>
        <p:spPr>
          <a:xfrm>
            <a:off x="189707" y="6457890"/>
            <a:ext cx="11812586" cy="400110"/>
          </a:xfrm>
          <a:prstGeom prst="rect">
            <a:avLst/>
          </a:prstGeom>
          <a:noFill/>
        </p:spPr>
        <p:txBody>
          <a:bodyPr wrap="square" rtlCol="0">
            <a:spAutoFit/>
          </a:bodyPr>
          <a:lstStyle/>
          <a:p>
            <a:r>
              <a:rPr lang="en-US" sz="1000" dirty="0"/>
              <a:t>Source: Based on AHA (2021) Data-Driven Care Delivery: Data Collection, Stratification and Use. Available from:  https://ifdhe.aha.org/system/files/media/file/2021/04/ifdhe_real_data_toolkit_1.pdf</a:t>
            </a:r>
          </a:p>
          <a:p>
            <a:endParaRPr lang="en-US" sz="1000" dirty="0"/>
          </a:p>
        </p:txBody>
      </p:sp>
    </p:spTree>
    <p:extLst>
      <p:ext uri="{BB962C8B-B14F-4D97-AF65-F5344CB8AC3E}">
        <p14:creationId xmlns:p14="http://schemas.microsoft.com/office/powerpoint/2010/main" val="3569404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5D0BE04-EC26-4C19-AC1B-F3B2FAA0C499}"/>
              </a:ext>
            </a:extLst>
          </p:cNvPr>
          <p:cNvSpPr txBox="1">
            <a:spLocks/>
          </p:cNvSpPr>
          <p:nvPr/>
        </p:nvSpPr>
        <p:spPr>
          <a:xfrm>
            <a:off x="1524000" y="2046513"/>
            <a:ext cx="9963150" cy="258421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p:txBody>
      </p:sp>
      <p:sp>
        <p:nvSpPr>
          <p:cNvPr id="7" name="Subtitle 2">
            <a:extLst>
              <a:ext uri="{FF2B5EF4-FFF2-40B4-BE49-F238E27FC236}">
                <a16:creationId xmlns:a16="http://schemas.microsoft.com/office/drawing/2014/main" id="{2E68B343-3065-4CE0-ABA8-8D4A4B3C912D}"/>
              </a:ext>
            </a:extLst>
          </p:cNvPr>
          <p:cNvSpPr txBox="1">
            <a:spLocks/>
          </p:cNvSpPr>
          <p:nvPr/>
        </p:nvSpPr>
        <p:spPr>
          <a:xfrm>
            <a:off x="1524000" y="4753107"/>
            <a:ext cx="9144000"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5" name="TextBox 4">
            <a:extLst>
              <a:ext uri="{FF2B5EF4-FFF2-40B4-BE49-F238E27FC236}">
                <a16:creationId xmlns:a16="http://schemas.microsoft.com/office/drawing/2014/main" id="{8DFCA8A3-B898-4691-A6EA-D2FDFBAE8652}"/>
              </a:ext>
            </a:extLst>
          </p:cNvPr>
          <p:cNvSpPr txBox="1"/>
          <p:nvPr/>
        </p:nvSpPr>
        <p:spPr>
          <a:xfrm>
            <a:off x="484094" y="153412"/>
            <a:ext cx="9963150" cy="5170646"/>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1" i="0" u="none" strike="noStrike" kern="1200" cap="none" spc="0" normalizeH="0" baseline="0" noProof="0" dirty="0">
                <a:ln>
                  <a:noFill/>
                </a:ln>
                <a:solidFill>
                  <a:prstClr val="black"/>
                </a:solidFill>
                <a:effectLst/>
                <a:uLnTx/>
                <a:uFillTx/>
                <a:latin typeface="+mj-lt"/>
              </a:rPr>
              <a:t>Thank you for joining us for </a:t>
            </a:r>
            <a:r>
              <a:rPr lang="en-US" sz="3000" b="1" dirty="0">
                <a:solidFill>
                  <a:prstClr val="black"/>
                </a:solidFill>
                <a:latin typeface="+mj-lt"/>
              </a:rPr>
              <a:t>our </a:t>
            </a:r>
            <a:r>
              <a:rPr kumimoji="0" lang="en-US" sz="3000" b="1" i="0" u="none" strike="noStrike" kern="1200" cap="none" spc="0" normalizeH="0" baseline="0" noProof="0" dirty="0">
                <a:ln>
                  <a:noFill/>
                </a:ln>
                <a:solidFill>
                  <a:prstClr val="black"/>
                </a:solidFill>
                <a:effectLst/>
                <a:uLnTx/>
                <a:uFillTx/>
                <a:latin typeface="+mj-lt"/>
              </a:rPr>
              <a:t> webinar</a:t>
            </a:r>
          </a:p>
          <a:p>
            <a:pPr marR="0" lvl="0" algn="l" defTabSz="914400" rtl="0" eaLnBrk="1" fontAlgn="auto" latinLnBrk="0" hangingPunct="1">
              <a:lnSpc>
                <a:spcPct val="100000"/>
              </a:lnSpc>
              <a:spcBef>
                <a:spcPts val="0"/>
              </a:spcBef>
              <a:spcAft>
                <a:spcPts val="0"/>
              </a:spcAft>
              <a:buClrTx/>
              <a:buSzTx/>
              <a:tabLst/>
              <a:defRPr/>
            </a:pPr>
            <a:r>
              <a:rPr kumimoji="0" lang="en-US" sz="3000" b="1" i="0" u="none" strike="noStrike" kern="1200" cap="none" spc="0" normalizeH="0" baseline="0" noProof="0" dirty="0">
                <a:ln>
                  <a:noFill/>
                </a:ln>
                <a:solidFill>
                  <a:srgbClr val="069494"/>
                </a:solidFill>
                <a:effectLst/>
                <a:uLnTx/>
                <a:uFillTx/>
                <a:latin typeface="+mj-lt"/>
              </a:rPr>
              <a:t>	“Getting Real with REaL Data”</a:t>
            </a:r>
          </a:p>
          <a:p>
            <a:pPr marR="0" lvl="0" algn="l" defTabSz="914400" rtl="0" eaLnBrk="1" fontAlgn="auto" latinLnBrk="0" hangingPunct="1">
              <a:lnSpc>
                <a:spcPct val="100000"/>
              </a:lnSpc>
              <a:spcBef>
                <a:spcPts val="0"/>
              </a:spcBef>
              <a:spcAft>
                <a:spcPts val="0"/>
              </a:spcAft>
              <a:buClrTx/>
              <a:buSzTx/>
              <a:tabLst/>
              <a:defRPr/>
            </a:pPr>
            <a:endParaRPr kumimoji="0" lang="en-US" sz="3000" b="1" i="0" u="none" strike="noStrike" kern="1200" cap="none" spc="0" normalizeH="0" baseline="0" noProof="0" dirty="0">
              <a:ln>
                <a:noFill/>
              </a:ln>
              <a:solidFill>
                <a:prstClr val="black"/>
              </a:solidFill>
              <a:effectLst/>
              <a:uLnTx/>
              <a:uFillTx/>
              <a:latin typeface="+mj-lt"/>
            </a:endParaRPr>
          </a:p>
          <a:p>
            <a:pPr marL="285750" lvl="0" indent="-285750">
              <a:buFont typeface="Arial" panose="020B0604020202020204" pitchFamily="34" charset="0"/>
              <a:buChar char="•"/>
              <a:defRPr/>
            </a:pPr>
            <a:r>
              <a:rPr kumimoji="0" lang="en-US" sz="3000" b="0" i="0" u="none" strike="noStrike" kern="1200" cap="none" spc="0" normalizeH="0" baseline="0" noProof="0" dirty="0">
                <a:ln>
                  <a:noFill/>
                </a:ln>
                <a:solidFill>
                  <a:prstClr val="black"/>
                </a:solidFill>
                <a:effectLst/>
                <a:uLnTx/>
                <a:uFillTx/>
                <a:latin typeface="+mj-lt"/>
              </a:rPr>
              <a:t>Today’s webinar is being </a:t>
            </a:r>
            <a:r>
              <a:rPr kumimoji="0" lang="en-US" sz="3000" b="1" i="0" u="none" strike="noStrike" kern="1200" cap="none" spc="0" normalizeH="0" baseline="0" noProof="0" dirty="0">
                <a:ln>
                  <a:noFill/>
                </a:ln>
                <a:solidFill>
                  <a:prstClr val="black"/>
                </a:solidFill>
                <a:effectLst/>
                <a:uLnTx/>
                <a:uFillTx/>
                <a:latin typeface="+mj-lt"/>
              </a:rPr>
              <a:t>recorded. </a:t>
            </a:r>
            <a:r>
              <a:rPr kumimoji="0" lang="en-US" sz="3000" b="0" i="0" u="none" strike="noStrike" kern="1200" cap="none" spc="0" normalizeH="0" baseline="0" noProof="0" dirty="0">
                <a:ln>
                  <a:noFill/>
                </a:ln>
                <a:solidFill>
                  <a:prstClr val="black"/>
                </a:solidFill>
                <a:effectLst/>
                <a:uLnTx/>
                <a:uFillTx/>
                <a:latin typeface="+mj-lt"/>
              </a:rPr>
              <a:t>All documents, slides and recordings will be made available to you after the </a:t>
            </a:r>
            <a:r>
              <a:rPr lang="en-US" sz="3000" dirty="0">
                <a:solidFill>
                  <a:prstClr val="black"/>
                </a:solidFill>
                <a:latin typeface="+mj-lt"/>
              </a:rPr>
              <a:t>webinar</a:t>
            </a:r>
            <a:r>
              <a:rPr kumimoji="0" lang="en-US" sz="3000" b="0" i="0" u="none" strike="noStrike" kern="1200" cap="none" spc="0" normalizeH="0" baseline="0" noProof="0" dirty="0">
                <a:ln>
                  <a:noFill/>
                </a:ln>
                <a:solidFill>
                  <a:prstClr val="black"/>
                </a:solidFill>
                <a:effectLst/>
                <a:uLnTx/>
                <a:uFillTx/>
                <a:latin typeface="+mj-lt"/>
              </a:rPr>
              <a:t> concludes</a:t>
            </a:r>
            <a:r>
              <a:rPr lang="en-US" sz="3000" dirty="0">
                <a:solidFill>
                  <a:prstClr val="black"/>
                </a:solidFill>
                <a:latin typeface="+mj-lt"/>
              </a:rPr>
              <a:t>. If you need assistance with the webinar materials, please contact Sarah Presti at </a:t>
            </a:r>
            <a:r>
              <a:rPr lang="en-US" sz="3000" dirty="0">
                <a:solidFill>
                  <a:prstClr val="black"/>
                </a:solidFill>
                <a:latin typeface="+mj-lt"/>
                <a:hlinkClick r:id="rId3"/>
              </a:rPr>
              <a:t>spresti@utsystem.edu</a:t>
            </a:r>
            <a:r>
              <a:rPr lang="en-US" sz="3000" dirty="0">
                <a:solidFill>
                  <a:prstClr val="black"/>
                </a:solidFill>
                <a:latin typeface="+mj-lt"/>
              </a:rPr>
              <a:t>. </a:t>
            </a:r>
            <a:endParaRPr kumimoji="0" lang="en-US" sz="3000" b="0" i="0" u="none" strike="noStrike" kern="1200" cap="none" spc="0" normalizeH="0" baseline="0" noProof="0" dirty="0">
              <a:ln>
                <a:noFill/>
              </a:ln>
              <a:solidFill>
                <a:prstClr val="black"/>
              </a:solidFill>
              <a:effectLst/>
              <a:uLnTx/>
              <a:uFillTx/>
              <a:latin typeface="+mj-lt"/>
            </a:endParaRPr>
          </a:p>
          <a:p>
            <a:pPr marR="0" lvl="0" algn="l" defTabSz="914400" rtl="0" eaLnBrk="1" fontAlgn="auto" latinLnBrk="0" hangingPunct="1">
              <a:lnSpc>
                <a:spcPct val="100000"/>
              </a:lnSpc>
              <a:spcBef>
                <a:spcPts val="0"/>
              </a:spcBef>
              <a:spcAft>
                <a:spcPts val="0"/>
              </a:spcAft>
              <a:buClrTx/>
              <a:buSzTx/>
              <a:tabLst/>
              <a:defRPr/>
            </a:pPr>
            <a:endParaRPr kumimoji="0" lang="en-US" sz="3000" b="0" i="0" u="none" strike="noStrike" kern="1200" cap="none" spc="0" normalizeH="0" baseline="0" noProof="0" dirty="0">
              <a:ln>
                <a:noFill/>
              </a:ln>
              <a:solidFill>
                <a:prstClr val="black"/>
              </a:solidFill>
              <a:effectLst/>
              <a:uLnTx/>
              <a:uFillTx/>
              <a:latin typeface="+mj-lt"/>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1" i="0" u="none" strike="noStrike" kern="1200" cap="none" spc="0" normalizeH="0" baseline="0" noProof="0" dirty="0">
                <a:ln>
                  <a:noFill/>
                </a:ln>
                <a:solidFill>
                  <a:prstClr val="black"/>
                </a:solidFill>
                <a:effectLst/>
                <a:uLnTx/>
                <a:uFillTx/>
                <a:latin typeface="+mj-lt"/>
              </a:rPr>
              <a:t>At the end of </a:t>
            </a:r>
            <a:r>
              <a:rPr lang="en-US" sz="3000" b="1" dirty="0">
                <a:solidFill>
                  <a:prstClr val="black"/>
                </a:solidFill>
                <a:latin typeface="+mj-lt"/>
              </a:rPr>
              <a:t>the webinar</a:t>
            </a:r>
            <a:r>
              <a:rPr kumimoji="0" lang="en-US" sz="3000" b="1" i="0" u="none" strike="noStrike" kern="1200" cap="none" spc="0" normalizeH="0" baseline="0" noProof="0" dirty="0">
                <a:ln>
                  <a:noFill/>
                </a:ln>
                <a:solidFill>
                  <a:prstClr val="black"/>
                </a:solidFill>
                <a:effectLst/>
                <a:uLnTx/>
                <a:uFillTx/>
                <a:latin typeface="+mj-lt"/>
              </a:rPr>
              <a:t>, please complete an evaluation survey. </a:t>
            </a:r>
            <a:r>
              <a:rPr lang="en-US" sz="3000" dirty="0">
                <a:solidFill>
                  <a:prstClr val="black"/>
                </a:solidFill>
                <a:latin typeface="+mj-lt"/>
              </a:rPr>
              <a:t>There is a button located at the bottom of your screen “complete post-survey here” </a:t>
            </a:r>
            <a:endParaRPr kumimoji="0" lang="en-US" sz="3000" b="0" i="0" u="none" strike="noStrike" kern="1200" cap="none" spc="0" normalizeH="0" baseline="0" noProof="0" dirty="0">
              <a:ln>
                <a:noFill/>
              </a:ln>
              <a:solidFill>
                <a:prstClr val="black"/>
              </a:solidFill>
              <a:effectLst/>
              <a:highlight>
                <a:srgbClr val="FFFF00"/>
              </a:highlight>
              <a:uLnTx/>
              <a:uFillTx/>
              <a:latin typeface="+mj-lt"/>
            </a:endParaRPr>
          </a:p>
        </p:txBody>
      </p:sp>
    </p:spTree>
    <p:extLst>
      <p:ext uri="{BB962C8B-B14F-4D97-AF65-F5344CB8AC3E}">
        <p14:creationId xmlns:p14="http://schemas.microsoft.com/office/powerpoint/2010/main" val="32965503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10">
            <a:extLst>
              <a:ext uri="{FF2B5EF4-FFF2-40B4-BE49-F238E27FC236}">
                <a16:creationId xmlns:a16="http://schemas.microsoft.com/office/drawing/2014/main" id="{07E773EB-1EC1-4E49-9DE2-E6F4604972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391"/>
            <a:ext cx="12192000" cy="19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4175CD67-AA30-46D3-A2F9-29B5C9A9B01E}"/>
              </a:ext>
            </a:extLst>
          </p:cNvPr>
          <p:cNvSpPr>
            <a:spLocks noGrp="1"/>
          </p:cNvSpPr>
          <p:nvPr>
            <p:ph type="title"/>
          </p:nvPr>
        </p:nvSpPr>
        <p:spPr>
          <a:xfrm>
            <a:off x="391378" y="320675"/>
            <a:ext cx="11407487" cy="1325563"/>
          </a:xfrm>
        </p:spPr>
        <p:txBody>
          <a:bodyPr>
            <a:normAutofit/>
          </a:bodyPr>
          <a:lstStyle/>
          <a:p>
            <a:r>
              <a:rPr lang="en-US" sz="5400" b="1" dirty="0">
                <a:solidFill>
                  <a:schemeClr val="bg1"/>
                </a:solidFill>
              </a:rPr>
              <a:t>REaL Data: OMB Standard Categories</a:t>
            </a:r>
          </a:p>
        </p:txBody>
      </p:sp>
      <p:graphicFrame>
        <p:nvGraphicFramePr>
          <p:cNvPr id="6" name="Table 6">
            <a:extLst>
              <a:ext uri="{FF2B5EF4-FFF2-40B4-BE49-F238E27FC236}">
                <a16:creationId xmlns:a16="http://schemas.microsoft.com/office/drawing/2014/main" id="{473DEF91-3FDF-440A-9C7E-95C900000B4F}"/>
              </a:ext>
            </a:extLst>
          </p:cNvPr>
          <p:cNvGraphicFramePr>
            <a:graphicFrameLocks noGrp="1"/>
          </p:cNvGraphicFramePr>
          <p:nvPr>
            <p:ph idx="1"/>
          </p:nvPr>
        </p:nvGraphicFramePr>
        <p:xfrm>
          <a:off x="391379" y="2000557"/>
          <a:ext cx="11407487" cy="4302814"/>
        </p:xfrm>
        <a:graphic>
          <a:graphicData uri="http://schemas.openxmlformats.org/drawingml/2006/table">
            <a:tbl>
              <a:tblPr firstRow="1" bandRow="1">
                <a:tableStyleId>{5C22544A-7EE6-4342-B048-85BDC9FD1C3A}</a:tableStyleId>
              </a:tblPr>
              <a:tblGrid>
                <a:gridCol w="3780467">
                  <a:extLst>
                    <a:ext uri="{9D8B030D-6E8A-4147-A177-3AD203B41FA5}">
                      <a16:colId xmlns:a16="http://schemas.microsoft.com/office/drawing/2014/main" val="570345525"/>
                    </a:ext>
                  </a:extLst>
                </a:gridCol>
                <a:gridCol w="3780467">
                  <a:extLst>
                    <a:ext uri="{9D8B030D-6E8A-4147-A177-3AD203B41FA5}">
                      <a16:colId xmlns:a16="http://schemas.microsoft.com/office/drawing/2014/main" val="1423149546"/>
                    </a:ext>
                  </a:extLst>
                </a:gridCol>
                <a:gridCol w="3846553">
                  <a:extLst>
                    <a:ext uri="{9D8B030D-6E8A-4147-A177-3AD203B41FA5}">
                      <a16:colId xmlns:a16="http://schemas.microsoft.com/office/drawing/2014/main" val="2710840092"/>
                    </a:ext>
                  </a:extLst>
                </a:gridCol>
              </a:tblGrid>
              <a:tr h="939159">
                <a:tc>
                  <a:txBody>
                    <a:bodyPr/>
                    <a:lstStyle/>
                    <a:p>
                      <a:r>
                        <a:rPr lang="en-US" sz="2600" dirty="0"/>
                        <a:t>Ethnicity</a:t>
                      </a:r>
                    </a:p>
                  </a:txBody>
                  <a:tcPr marL="99910" marR="99910" marT="49955" marB="49955"/>
                </a:tc>
                <a:tc>
                  <a:txBody>
                    <a:bodyPr/>
                    <a:lstStyle/>
                    <a:p>
                      <a:r>
                        <a:rPr lang="en-US" sz="2600" dirty="0"/>
                        <a:t>Race</a:t>
                      </a:r>
                    </a:p>
                  </a:txBody>
                  <a:tcPr marL="99910" marR="99910" marT="49955" marB="49955"/>
                </a:tc>
                <a:tc>
                  <a:txBody>
                    <a:bodyPr/>
                    <a:lstStyle/>
                    <a:p>
                      <a:r>
                        <a:rPr lang="en-US" sz="2600" dirty="0"/>
                        <a:t>Combined Race/Ethnicity</a:t>
                      </a:r>
                    </a:p>
                  </a:txBody>
                  <a:tcPr marL="99910" marR="99910" marT="49955" marB="49955"/>
                </a:tc>
                <a:extLst>
                  <a:ext uri="{0D108BD9-81ED-4DB2-BD59-A6C34878D82A}">
                    <a16:rowId xmlns:a16="http://schemas.microsoft.com/office/drawing/2014/main" val="2003644034"/>
                  </a:ext>
                </a:extLst>
              </a:tr>
              <a:tr h="805945">
                <a:tc>
                  <a:txBody>
                    <a:bodyPr/>
                    <a:lstStyle/>
                    <a:p>
                      <a:r>
                        <a:rPr lang="en-US" sz="2200" dirty="0"/>
                        <a:t>Hispanic or Latino</a:t>
                      </a:r>
                    </a:p>
                  </a:txBody>
                  <a:tcPr marL="99910" marR="99910" marT="49955" marB="49955"/>
                </a:tc>
                <a:tc>
                  <a:txBody>
                    <a:bodyPr/>
                    <a:lstStyle/>
                    <a:p>
                      <a:r>
                        <a:rPr lang="en-US" sz="2200" dirty="0"/>
                        <a:t>American Indian or Alaska Native</a:t>
                      </a:r>
                    </a:p>
                  </a:txBody>
                  <a:tcPr marL="99910" marR="99910" marT="49955" marB="4995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American Indian or Alaska Native</a:t>
                      </a:r>
                    </a:p>
                  </a:txBody>
                  <a:tcPr marL="99910" marR="99910" marT="49955" marB="49955"/>
                </a:tc>
                <a:extLst>
                  <a:ext uri="{0D108BD9-81ED-4DB2-BD59-A6C34878D82A}">
                    <a16:rowId xmlns:a16="http://schemas.microsoft.com/office/drawing/2014/main" val="1742252274"/>
                  </a:ext>
                </a:extLst>
              </a:tr>
              <a:tr h="472910">
                <a:tc>
                  <a:txBody>
                    <a:bodyPr/>
                    <a:lstStyle/>
                    <a:p>
                      <a:r>
                        <a:rPr lang="en-US" sz="2200" dirty="0"/>
                        <a:t>Not Hispanic or Latino</a:t>
                      </a:r>
                    </a:p>
                  </a:txBody>
                  <a:tcPr marL="99910" marR="99910" marT="49955" marB="49955"/>
                </a:tc>
                <a:tc>
                  <a:txBody>
                    <a:bodyPr/>
                    <a:lstStyle/>
                    <a:p>
                      <a:r>
                        <a:rPr lang="en-US" sz="2200" dirty="0"/>
                        <a:t>Asian</a:t>
                      </a:r>
                    </a:p>
                  </a:txBody>
                  <a:tcPr marL="99910" marR="99910" marT="49955" marB="4995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Asian</a:t>
                      </a:r>
                    </a:p>
                  </a:txBody>
                  <a:tcPr marL="99910" marR="99910" marT="49955" marB="49955"/>
                </a:tc>
                <a:extLst>
                  <a:ext uri="{0D108BD9-81ED-4DB2-BD59-A6C34878D82A}">
                    <a16:rowId xmlns:a16="http://schemas.microsoft.com/office/drawing/2014/main" val="3079085156"/>
                  </a:ext>
                </a:extLst>
              </a:tr>
              <a:tr h="472910">
                <a:tc>
                  <a:txBody>
                    <a:bodyPr/>
                    <a:lstStyle/>
                    <a:p>
                      <a:endParaRPr lang="en-US" sz="2200" dirty="0"/>
                    </a:p>
                  </a:txBody>
                  <a:tcPr marL="99910" marR="99910" marT="49955" marB="49955"/>
                </a:tc>
                <a:tc>
                  <a:txBody>
                    <a:bodyPr/>
                    <a:lstStyle/>
                    <a:p>
                      <a:r>
                        <a:rPr lang="en-US" sz="2200" dirty="0"/>
                        <a:t>Black or African American</a:t>
                      </a:r>
                    </a:p>
                  </a:txBody>
                  <a:tcPr marL="99910" marR="99910" marT="49955" marB="49955"/>
                </a:tc>
                <a:tc>
                  <a:txBody>
                    <a:bodyPr/>
                    <a:lstStyle/>
                    <a:p>
                      <a:r>
                        <a:rPr lang="en-US" sz="2200" b="0" i="0" kern="1200" dirty="0">
                          <a:solidFill>
                            <a:schemeClr val="dk1"/>
                          </a:solidFill>
                          <a:effectLst/>
                          <a:latin typeface="+mn-lt"/>
                          <a:ea typeface="+mn-ea"/>
                          <a:cs typeface="+mn-cs"/>
                        </a:rPr>
                        <a:t>Black, not of Hispanic origin</a:t>
                      </a:r>
                      <a:endParaRPr lang="en-US" sz="2200" dirty="0"/>
                    </a:p>
                  </a:txBody>
                  <a:tcPr marL="99910" marR="99910" marT="49955" marB="49955"/>
                </a:tc>
                <a:extLst>
                  <a:ext uri="{0D108BD9-81ED-4DB2-BD59-A6C34878D82A}">
                    <a16:rowId xmlns:a16="http://schemas.microsoft.com/office/drawing/2014/main" val="4042800370"/>
                  </a:ext>
                </a:extLst>
              </a:tr>
              <a:tr h="1138980">
                <a:tc>
                  <a:txBody>
                    <a:bodyPr/>
                    <a:lstStyle/>
                    <a:p>
                      <a:endParaRPr lang="en-US" sz="2200" dirty="0"/>
                    </a:p>
                  </a:txBody>
                  <a:tcPr marL="99910" marR="99910" marT="49955" marB="4995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i="0" kern="1200" dirty="0">
                          <a:solidFill>
                            <a:schemeClr val="dk1"/>
                          </a:solidFill>
                          <a:effectLst/>
                          <a:latin typeface="+mn-lt"/>
                          <a:ea typeface="+mn-ea"/>
                          <a:cs typeface="+mn-cs"/>
                        </a:rPr>
                        <a:t>Native Hawaiian or Other Pacific Islander</a:t>
                      </a:r>
                    </a:p>
                    <a:p>
                      <a:endParaRPr lang="en-US" sz="2200" dirty="0"/>
                    </a:p>
                  </a:txBody>
                  <a:tcPr marL="99910" marR="99910" marT="49955" marB="4995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i="0" kern="1200" dirty="0">
                          <a:solidFill>
                            <a:schemeClr val="dk1"/>
                          </a:solidFill>
                          <a:effectLst/>
                          <a:latin typeface="+mn-lt"/>
                          <a:ea typeface="+mn-ea"/>
                          <a:cs typeface="+mn-cs"/>
                        </a:rPr>
                        <a:t>Native Hawaiian or Other Pacific Islander</a:t>
                      </a:r>
                    </a:p>
                  </a:txBody>
                  <a:tcPr marL="99910" marR="99910" marT="49955" marB="49955"/>
                </a:tc>
                <a:extLst>
                  <a:ext uri="{0D108BD9-81ED-4DB2-BD59-A6C34878D82A}">
                    <a16:rowId xmlns:a16="http://schemas.microsoft.com/office/drawing/2014/main" val="2659450315"/>
                  </a:ext>
                </a:extLst>
              </a:tr>
              <a:tr h="472910">
                <a:tc>
                  <a:txBody>
                    <a:bodyPr/>
                    <a:lstStyle/>
                    <a:p>
                      <a:endParaRPr lang="en-US" sz="2200" dirty="0"/>
                    </a:p>
                  </a:txBody>
                  <a:tcPr marL="99910" marR="99910" marT="49955" marB="49955"/>
                </a:tc>
                <a:tc>
                  <a:txBody>
                    <a:bodyPr/>
                    <a:lstStyle/>
                    <a:p>
                      <a:r>
                        <a:rPr lang="en-US" sz="2200" dirty="0"/>
                        <a:t>White</a:t>
                      </a:r>
                    </a:p>
                  </a:txBody>
                  <a:tcPr marL="99910" marR="99910" marT="49955" marB="49955"/>
                </a:tc>
                <a:tc>
                  <a:txBody>
                    <a:bodyPr/>
                    <a:lstStyle/>
                    <a:p>
                      <a:r>
                        <a:rPr lang="en-US" sz="2200" b="0" i="0" kern="1200" dirty="0">
                          <a:solidFill>
                            <a:schemeClr val="dk1"/>
                          </a:solidFill>
                          <a:effectLst/>
                          <a:latin typeface="+mn-lt"/>
                          <a:ea typeface="+mn-ea"/>
                          <a:cs typeface="+mn-cs"/>
                        </a:rPr>
                        <a:t>White, not of Hispanic origin</a:t>
                      </a:r>
                      <a:endParaRPr lang="en-US" sz="2200" dirty="0"/>
                    </a:p>
                  </a:txBody>
                  <a:tcPr marL="99910" marR="99910" marT="49955" marB="49955"/>
                </a:tc>
                <a:extLst>
                  <a:ext uri="{0D108BD9-81ED-4DB2-BD59-A6C34878D82A}">
                    <a16:rowId xmlns:a16="http://schemas.microsoft.com/office/drawing/2014/main" val="2590965061"/>
                  </a:ext>
                </a:extLst>
              </a:tr>
            </a:tbl>
          </a:graphicData>
        </a:graphic>
      </p:graphicFrame>
      <p:sp>
        <p:nvSpPr>
          <p:cNvPr id="2" name="TextBox 1">
            <a:extLst>
              <a:ext uri="{FF2B5EF4-FFF2-40B4-BE49-F238E27FC236}">
                <a16:creationId xmlns:a16="http://schemas.microsoft.com/office/drawing/2014/main" id="{8BD1E7B1-4FEE-4BE5-8674-0FEC338C06AE}"/>
              </a:ext>
            </a:extLst>
          </p:cNvPr>
          <p:cNvSpPr txBox="1"/>
          <p:nvPr/>
        </p:nvSpPr>
        <p:spPr>
          <a:xfrm>
            <a:off x="3301425" y="6537325"/>
            <a:ext cx="8890575"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Calibri" panose="020F0502020204030204"/>
                <a:ea typeface="+mn-ea"/>
                <a:cs typeface="+mn-cs"/>
                <a:hlinkClick r:id="rId3"/>
              </a:rPr>
              <a:t>Office of Management &amp; Budget (OMB) DIRECTIVE 15: RACE AND ETHNIC STANDARDS FOR FEDERAL STATISTICS AND ADMINISTRATIVE REPORTING (cdc.gov)</a:t>
            </a:r>
            <a:endParaRPr kumimoji="0" lang="en-US" sz="105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8779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211C04-9B82-4937-ABE5-E416300BBB1F}"/>
              </a:ext>
            </a:extLst>
          </p:cNvPr>
          <p:cNvSpPr>
            <a:spLocks noGrp="1"/>
          </p:cNvSpPr>
          <p:nvPr>
            <p:ph type="title"/>
          </p:nvPr>
        </p:nvSpPr>
        <p:spPr>
          <a:xfrm>
            <a:off x="586478" y="1683756"/>
            <a:ext cx="3115265" cy="2396359"/>
          </a:xfrm>
        </p:spPr>
        <p:txBody>
          <a:bodyPr anchor="b">
            <a:normAutofit/>
          </a:bodyPr>
          <a:lstStyle/>
          <a:p>
            <a:pPr algn="r"/>
            <a:r>
              <a:rPr lang="en-US" sz="4000" b="1" dirty="0">
                <a:solidFill>
                  <a:srgbClr val="FFFFFF"/>
                </a:solidFill>
              </a:rPr>
              <a:t>Reasons for Stratifying REaL Data</a:t>
            </a:r>
          </a:p>
        </p:txBody>
      </p:sp>
      <p:graphicFrame>
        <p:nvGraphicFramePr>
          <p:cNvPr id="5" name="Content Placeholder 2">
            <a:extLst>
              <a:ext uri="{FF2B5EF4-FFF2-40B4-BE49-F238E27FC236}">
                <a16:creationId xmlns:a16="http://schemas.microsoft.com/office/drawing/2014/main" id="{CA0836B5-011B-45D5-A63B-B670B4A04610}"/>
              </a:ext>
            </a:extLst>
          </p:cNvPr>
          <p:cNvGraphicFramePr>
            <a:graphicFrameLocks noGrp="1"/>
          </p:cNvGraphicFramePr>
          <p:nvPr>
            <p:ph idx="1"/>
            <p:extLst>
              <p:ext uri="{D42A27DB-BD31-4B8C-83A1-F6EECF244321}">
                <p14:modId xmlns:p14="http://schemas.microsoft.com/office/powerpoint/2010/main" val="1116602680"/>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Box 11">
            <a:extLst>
              <a:ext uri="{FF2B5EF4-FFF2-40B4-BE49-F238E27FC236}">
                <a16:creationId xmlns:a16="http://schemas.microsoft.com/office/drawing/2014/main" id="{BC2670F2-0B0B-4E17-9F33-2653CE06436E}"/>
              </a:ext>
            </a:extLst>
          </p:cNvPr>
          <p:cNvSpPr txBox="1"/>
          <p:nvPr/>
        </p:nvSpPr>
        <p:spPr>
          <a:xfrm>
            <a:off x="152794" y="5842337"/>
            <a:ext cx="3733015"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Improving Health Equity: Build Infrastructure to Support Health Equity. Guidance for Health Care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Organizations. Boston, Massachusetts: Institute for Healthcare Improvement; 2019. (Available at www.ihi.org)</a:t>
            </a:r>
          </a:p>
        </p:txBody>
      </p:sp>
    </p:spTree>
    <p:extLst>
      <p:ext uri="{BB962C8B-B14F-4D97-AF65-F5344CB8AC3E}">
        <p14:creationId xmlns:p14="http://schemas.microsoft.com/office/powerpoint/2010/main" val="3210282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287DDF7-DA66-448D-8A9A-A01521512A48}"/>
              </a:ext>
            </a:extLst>
          </p:cNvPr>
          <p:cNvSpPr>
            <a:spLocks noGrp="1"/>
          </p:cNvSpPr>
          <p:nvPr>
            <p:ph type="title"/>
          </p:nvPr>
        </p:nvSpPr>
        <p:spPr>
          <a:xfrm>
            <a:off x="648931" y="251883"/>
            <a:ext cx="6422849" cy="1676603"/>
          </a:xfrm>
        </p:spPr>
        <p:txBody>
          <a:bodyPr>
            <a:normAutofit/>
          </a:bodyPr>
          <a:lstStyle/>
          <a:p>
            <a:r>
              <a:rPr lang="en-US" sz="3700" b="1" dirty="0"/>
              <a:t>Using Data Stratification to Improve Health Equity </a:t>
            </a:r>
          </a:p>
        </p:txBody>
      </p:sp>
      <p:sp>
        <p:nvSpPr>
          <p:cNvPr id="7" name="Content Placeholder 6">
            <a:extLst>
              <a:ext uri="{FF2B5EF4-FFF2-40B4-BE49-F238E27FC236}">
                <a16:creationId xmlns:a16="http://schemas.microsoft.com/office/drawing/2014/main" id="{57CA84CF-C870-45F8-B1A4-619EB889D309}"/>
              </a:ext>
            </a:extLst>
          </p:cNvPr>
          <p:cNvSpPr>
            <a:spLocks noGrp="1"/>
          </p:cNvSpPr>
          <p:nvPr>
            <p:ph idx="1"/>
          </p:nvPr>
        </p:nvSpPr>
        <p:spPr>
          <a:xfrm>
            <a:off x="648931" y="2003368"/>
            <a:ext cx="6422848" cy="4683680"/>
          </a:xfrm>
        </p:spPr>
        <p:txBody>
          <a:bodyPr>
            <a:normAutofit/>
          </a:bodyPr>
          <a:lstStyle/>
          <a:p>
            <a:r>
              <a:rPr lang="en-US" sz="2000" b="1" dirty="0"/>
              <a:t>What are we trying to accomplish?  </a:t>
            </a:r>
          </a:p>
          <a:p>
            <a:pPr lvl="1"/>
            <a:r>
              <a:rPr lang="en-US" sz="1800" dirty="0"/>
              <a:t>Provide organizational leaders with strategic measures stratified by race, ethnicity, language to reveal disparities that can be reduced/eliminated to improve care   </a:t>
            </a:r>
          </a:p>
          <a:p>
            <a:pPr lvl="1"/>
            <a:endParaRPr lang="en-US" sz="1800" dirty="0"/>
          </a:p>
          <a:p>
            <a:r>
              <a:rPr lang="en-US" sz="2000" b="1" dirty="0"/>
              <a:t>How will we know that a change is an improvement?  </a:t>
            </a:r>
          </a:p>
          <a:p>
            <a:pPr lvl="1"/>
            <a:r>
              <a:rPr lang="en-US" sz="1800" dirty="0"/>
              <a:t>Stratified data helps organizations identify inequities, inform action, improve overall performance</a:t>
            </a:r>
          </a:p>
          <a:p>
            <a:pPr lvl="1"/>
            <a:endParaRPr lang="en-US" sz="1800" dirty="0"/>
          </a:p>
          <a:p>
            <a:r>
              <a:rPr lang="en-US" sz="2000" b="1" dirty="0"/>
              <a:t>What change can we make that will result in improvement?  </a:t>
            </a:r>
          </a:p>
          <a:p>
            <a:pPr lvl="1"/>
            <a:r>
              <a:rPr lang="en-US" sz="1800" dirty="0"/>
              <a:t>Identify one strategic measure the organization wants to improve and provide stratified data for that measure to identify opportunities for improvement </a:t>
            </a:r>
          </a:p>
        </p:txBody>
      </p:sp>
      <p:sp>
        <p:nvSpPr>
          <p:cNvPr id="12" name="Rectangle 11">
            <a:extLst>
              <a:ext uri="{FF2B5EF4-FFF2-40B4-BE49-F238E27FC236}">
                <a16:creationId xmlns:a16="http://schemas.microsoft.com/office/drawing/2014/main" id="{11C59EDF-5A1E-404D-B55D-8AEA5D8D6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410" y="0"/>
            <a:ext cx="4636008" cy="6858000"/>
          </a:xfrm>
          <a:prstGeom prst="rect">
            <a:avLst/>
          </a:prstGeom>
          <a:solidFill>
            <a:srgbClr val="574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ounded Rectangle 9">
            <a:extLst>
              <a:ext uri="{FF2B5EF4-FFF2-40B4-BE49-F238E27FC236}">
                <a16:creationId xmlns:a16="http://schemas.microsoft.com/office/drawing/2014/main" id="{FEE0385D-4151-43AA-9C6B-0365E1031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1042" y="557784"/>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descr="A close up of text on a white background&#10;&#10;Description automatically generated">
            <a:extLst>
              <a:ext uri="{FF2B5EF4-FFF2-40B4-BE49-F238E27FC236}">
                <a16:creationId xmlns:a16="http://schemas.microsoft.com/office/drawing/2014/main" id="{9DB297F2-FB2C-48B5-851B-441F4BF68E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1082" y="1090185"/>
            <a:ext cx="3026664" cy="4674384"/>
          </a:xfrm>
          <a:prstGeom prst="rect">
            <a:avLst/>
          </a:prstGeom>
          <a:effectLst/>
        </p:spPr>
      </p:pic>
      <p:sp>
        <p:nvSpPr>
          <p:cNvPr id="8" name="TextBox 7">
            <a:extLst>
              <a:ext uri="{FF2B5EF4-FFF2-40B4-BE49-F238E27FC236}">
                <a16:creationId xmlns:a16="http://schemas.microsoft.com/office/drawing/2014/main" id="{6E2DB483-C1B4-4D72-8785-C571E3DE8D8A}"/>
              </a:ext>
            </a:extLst>
          </p:cNvPr>
          <p:cNvSpPr txBox="1"/>
          <p:nvPr/>
        </p:nvSpPr>
        <p:spPr>
          <a:xfrm>
            <a:off x="7831228" y="6363881"/>
            <a:ext cx="419909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IHI Improving Health Equity:  Build Infrastructure to Support Health Equity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22227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85163-3C6E-4113-BBEC-0FA103FC78C4}"/>
              </a:ext>
            </a:extLst>
          </p:cNvPr>
          <p:cNvSpPr>
            <a:spLocks noGrp="1"/>
          </p:cNvSpPr>
          <p:nvPr>
            <p:ph type="title"/>
          </p:nvPr>
        </p:nvSpPr>
        <p:spPr>
          <a:xfrm>
            <a:off x="838200" y="5358141"/>
            <a:ext cx="10515600" cy="942664"/>
          </a:xfrm>
        </p:spPr>
        <p:txBody>
          <a:bodyPr>
            <a:normAutofit/>
          </a:bodyPr>
          <a:lstStyle/>
          <a:p>
            <a:pPr algn="ctr"/>
            <a:r>
              <a:rPr lang="en-US" sz="5200" b="1" dirty="0"/>
              <a:t>Quality Measures</a:t>
            </a:r>
          </a:p>
        </p:txBody>
      </p:sp>
      <p:pic>
        <p:nvPicPr>
          <p:cNvPr id="5" name="Content Placeholder 3">
            <a:extLst>
              <a:ext uri="{FF2B5EF4-FFF2-40B4-BE49-F238E27FC236}">
                <a16:creationId xmlns:a16="http://schemas.microsoft.com/office/drawing/2014/main" id="{91526FE3-9A24-4A79-B68F-C1DB4237F0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837" y="557189"/>
            <a:ext cx="10892326" cy="4629236"/>
          </a:xfrm>
          <a:prstGeom prst="rect">
            <a:avLst/>
          </a:prstGeom>
        </p:spPr>
      </p:pic>
    </p:spTree>
    <p:extLst>
      <p:ext uri="{BB962C8B-B14F-4D97-AF65-F5344CB8AC3E}">
        <p14:creationId xmlns:p14="http://schemas.microsoft.com/office/powerpoint/2010/main" val="15359716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06347E-4CAB-41FD-B608-9DF34F0EAC63}"/>
              </a:ext>
            </a:extLst>
          </p:cNvPr>
          <p:cNvSpPr>
            <a:spLocks noGrp="1"/>
          </p:cNvSpPr>
          <p:nvPr>
            <p:ph type="title"/>
          </p:nvPr>
        </p:nvSpPr>
        <p:spPr/>
        <p:txBody>
          <a:bodyPr/>
          <a:lstStyle/>
          <a:p>
            <a:r>
              <a:rPr lang="en-US" dirty="0"/>
              <a:t>Case Study</a:t>
            </a:r>
          </a:p>
        </p:txBody>
      </p:sp>
      <p:sp>
        <p:nvSpPr>
          <p:cNvPr id="5" name="Text Placeholder 4">
            <a:extLst>
              <a:ext uri="{FF2B5EF4-FFF2-40B4-BE49-F238E27FC236}">
                <a16:creationId xmlns:a16="http://schemas.microsoft.com/office/drawing/2014/main" id="{2B72E6C9-63ED-429E-B5E6-316584A19388}"/>
              </a:ext>
            </a:extLst>
          </p:cNvPr>
          <p:cNvSpPr>
            <a:spLocks noGrp="1"/>
          </p:cNvSpPr>
          <p:nvPr>
            <p:ph type="body" idx="1"/>
          </p:nvPr>
        </p:nvSpPr>
        <p:spPr/>
        <p:txBody>
          <a:bodyPr/>
          <a:lstStyle/>
          <a:p>
            <a:r>
              <a:rPr lang="en-US" dirty="0"/>
              <a:t>Texas Children’s Hospital Pavilion for Women</a:t>
            </a:r>
          </a:p>
        </p:txBody>
      </p:sp>
    </p:spTree>
    <p:extLst>
      <p:ext uri="{BB962C8B-B14F-4D97-AF65-F5344CB8AC3E}">
        <p14:creationId xmlns:p14="http://schemas.microsoft.com/office/powerpoint/2010/main" val="26524871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B972A-8C1B-5948-96F3-0C6BCBFDD89A}"/>
              </a:ext>
            </a:extLst>
          </p:cNvPr>
          <p:cNvSpPr>
            <a:spLocks noGrp="1"/>
          </p:cNvSpPr>
          <p:nvPr>
            <p:ph type="title"/>
          </p:nvPr>
        </p:nvSpPr>
        <p:spPr/>
        <p:txBody>
          <a:bodyPr vert="horz" lIns="91440" tIns="45720" rIns="91440" bIns="45720" rtlCol="0" anchor="ctr">
            <a:normAutofit fontScale="90000"/>
          </a:bodyPr>
          <a:lstStyle/>
          <a:p>
            <a:pPr algn="ctr"/>
            <a:r>
              <a:rPr lang="en-US" b="1" dirty="0">
                <a:solidFill>
                  <a:schemeClr val="tx1"/>
                </a:solidFill>
              </a:rPr>
              <a:t>Texas Children’s Hospital Pavilion for Women</a:t>
            </a:r>
          </a:p>
        </p:txBody>
      </p:sp>
      <p:sp>
        <p:nvSpPr>
          <p:cNvPr id="4" name="Content Placeholder 3">
            <a:extLst>
              <a:ext uri="{FF2B5EF4-FFF2-40B4-BE49-F238E27FC236}">
                <a16:creationId xmlns:a16="http://schemas.microsoft.com/office/drawing/2014/main" id="{CD800311-9812-4DEC-8B24-164F3AB963A2}"/>
              </a:ext>
            </a:extLst>
          </p:cNvPr>
          <p:cNvSpPr>
            <a:spLocks noGrp="1"/>
          </p:cNvSpPr>
          <p:nvPr>
            <p:ph sz="half" idx="1"/>
          </p:nvPr>
        </p:nvSpPr>
        <p:spPr>
          <a:xfrm>
            <a:off x="491172" y="2195844"/>
            <a:ext cx="5181600" cy="4430734"/>
          </a:xfrm>
        </p:spPr>
        <p:txBody>
          <a:bodyPr vert="horz" lIns="91440" tIns="45720" rIns="91440" bIns="45720" rtlCol="0" anchor="ctr">
            <a:normAutofit fontScale="70000" lnSpcReduction="20000"/>
          </a:bodyPr>
          <a:lstStyle/>
          <a:p>
            <a:pPr marL="285750"/>
            <a:r>
              <a:rPr lang="en-US" dirty="0"/>
              <a:t>Level IV Maternal and Neonatal hospital located in Texas Medical Center</a:t>
            </a:r>
          </a:p>
          <a:p>
            <a:pPr marL="285750"/>
            <a:endParaRPr lang="en-US" dirty="0"/>
          </a:p>
          <a:p>
            <a:pPr marL="285750"/>
            <a:r>
              <a:rPr lang="en-US" dirty="0"/>
              <a:t>~6500 deliveries/year</a:t>
            </a:r>
          </a:p>
          <a:p>
            <a:pPr marL="285750"/>
            <a:endParaRPr lang="en-US" dirty="0"/>
          </a:p>
          <a:p>
            <a:pPr marL="285750"/>
            <a:r>
              <a:rPr lang="en-US" dirty="0"/>
              <a:t>24/7 coverage by Ob/Gyn Hospitalists,  Critical Care Medicine, and BCM Residents</a:t>
            </a:r>
          </a:p>
          <a:p>
            <a:pPr marL="285750"/>
            <a:endParaRPr lang="en-US" dirty="0"/>
          </a:p>
          <a:p>
            <a:pPr marL="285750"/>
            <a:r>
              <a:rPr lang="en-US" dirty="0"/>
              <a:t>Patient demographics:</a:t>
            </a:r>
          </a:p>
          <a:p>
            <a:pPr marL="742950" lvl="1"/>
            <a:r>
              <a:rPr lang="en-US" dirty="0"/>
              <a:t>38% Hispanic</a:t>
            </a:r>
          </a:p>
          <a:p>
            <a:pPr marL="742950" lvl="1"/>
            <a:r>
              <a:rPr lang="en-US" dirty="0"/>
              <a:t>34% Non-Hispanic White</a:t>
            </a:r>
          </a:p>
          <a:p>
            <a:pPr marL="742950" lvl="1"/>
            <a:r>
              <a:rPr lang="en-US" dirty="0"/>
              <a:t>20% Non-Hispanic Black</a:t>
            </a:r>
          </a:p>
          <a:p>
            <a:pPr marL="742950" lvl="1"/>
            <a:r>
              <a:rPr lang="en-US" dirty="0"/>
              <a:t>8% Asian/Other</a:t>
            </a:r>
          </a:p>
          <a:p>
            <a:pPr marL="742950" lvl="1"/>
            <a:r>
              <a:rPr lang="en-US" dirty="0"/>
              <a:t>40% Medicaid</a:t>
            </a:r>
          </a:p>
          <a:p>
            <a:pPr marL="742950" lvl="1"/>
            <a:r>
              <a:rPr lang="en-US" dirty="0"/>
              <a:t>10% non-English preferred language</a:t>
            </a:r>
          </a:p>
        </p:txBody>
      </p:sp>
      <p:sp>
        <p:nvSpPr>
          <p:cNvPr id="7" name="Slide Number Placeholder 6">
            <a:extLst>
              <a:ext uri="{FF2B5EF4-FFF2-40B4-BE49-F238E27FC236}">
                <a16:creationId xmlns:a16="http://schemas.microsoft.com/office/drawing/2014/main" id="{76221EA2-DC87-D24B-A323-93397710667E}"/>
              </a:ext>
            </a:extLst>
          </p:cNvPr>
          <p:cNvSpPr>
            <a:spLocks noGrp="1"/>
          </p:cNvSpPr>
          <p:nvPr>
            <p:ph type="sldNum" sz="quarter" idx="4294967295"/>
          </p:nvPr>
        </p:nvSpPr>
        <p:spPr>
          <a:xfrm>
            <a:off x="11218863" y="6535738"/>
            <a:ext cx="973137" cy="273050"/>
          </a:xfrm>
        </p:spPr>
        <p:txBody>
          <a:bodyPr vert="horz" lIns="91440" tIns="45720" rIns="91440" bIns="45720" rtlCol="0" anchor="ctr">
            <a:normAutofit lnSpcReduction="10000"/>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CA0EFE4B-1B23-4200-9F3F-0F277FE5C3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8" name="Picture 7" descr="A tall building in a city&#10;&#10;Description generated with very high confidence">
            <a:extLst>
              <a:ext uri="{FF2B5EF4-FFF2-40B4-BE49-F238E27FC236}">
                <a16:creationId xmlns:a16="http://schemas.microsoft.com/office/drawing/2014/main" id="{62A59EF1-77DE-4745-9BF4-A3499EB69D7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6270" r="1" b="1"/>
          <a:stretch/>
        </p:blipFill>
        <p:spPr>
          <a:xfrm>
            <a:off x="6344686" y="1261864"/>
            <a:ext cx="5732531" cy="3335893"/>
          </a:xfrm>
          <a:prstGeom prst="rect">
            <a:avLst/>
          </a:prstGeom>
        </p:spPr>
      </p:pic>
      <p:pic>
        <p:nvPicPr>
          <p:cNvPr id="10" name="Picture 9">
            <a:extLst>
              <a:ext uri="{FF2B5EF4-FFF2-40B4-BE49-F238E27FC236}">
                <a16:creationId xmlns:a16="http://schemas.microsoft.com/office/drawing/2014/main" id="{82458907-8CB7-4648-AF37-7F7C9B6F57C4}"/>
              </a:ext>
            </a:extLst>
          </p:cNvPr>
          <p:cNvPicPr>
            <a:picLocks noChangeAspect="1"/>
          </p:cNvPicPr>
          <p:nvPr/>
        </p:nvPicPr>
        <p:blipFill rotWithShape="1">
          <a:blip r:embed="rId4"/>
          <a:srcRect t="-996" r="4" b="4"/>
          <a:stretch/>
        </p:blipFill>
        <p:spPr>
          <a:xfrm>
            <a:off x="8139793" y="4912496"/>
            <a:ext cx="2006899" cy="1333183"/>
          </a:xfrm>
          <a:prstGeom prst="rect">
            <a:avLst/>
          </a:prstGeom>
        </p:spPr>
      </p:pic>
    </p:spTree>
    <p:extLst>
      <p:ext uri="{BB962C8B-B14F-4D97-AF65-F5344CB8AC3E}">
        <p14:creationId xmlns:p14="http://schemas.microsoft.com/office/powerpoint/2010/main" val="26535200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4DDFA46-9C4F-4265-A213-EEC3629B8DB6}"/>
              </a:ext>
            </a:extLst>
          </p:cNvPr>
          <p:cNvPicPr>
            <a:picLocks noChangeAspect="1"/>
          </p:cNvPicPr>
          <p:nvPr/>
        </p:nvPicPr>
        <p:blipFill rotWithShape="1">
          <a:blip r:embed="rId2">
            <a:extLst>
              <a:ext uri="{28A0092B-C50C-407E-A947-70E740481C1C}">
                <a14:useLocalDpi xmlns:a14="http://schemas.microsoft.com/office/drawing/2010/main" val="0"/>
              </a:ext>
            </a:extLst>
          </a:blip>
          <a:srcRect b="16103"/>
          <a:stretch/>
        </p:blipFill>
        <p:spPr>
          <a:xfrm>
            <a:off x="3530404" y="643466"/>
            <a:ext cx="5131191" cy="5571067"/>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094065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59014" t="15072" r="9231" b="49151"/>
          <a:stretch/>
        </p:blipFill>
        <p:spPr>
          <a:xfrm>
            <a:off x="7020" y="834897"/>
            <a:ext cx="12184980" cy="3814573"/>
          </a:xfrm>
          <a:prstGeom prst="rect">
            <a:avLst/>
          </a:prstGeom>
        </p:spPr>
      </p:pic>
      <p:sp>
        <p:nvSpPr>
          <p:cNvPr id="2" name="Rectangle 1"/>
          <p:cNvSpPr/>
          <p:nvPr/>
        </p:nvSpPr>
        <p:spPr>
          <a:xfrm>
            <a:off x="2071688" y="5057497"/>
            <a:ext cx="8093868" cy="147457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alibri"/>
                <a:ea typeface="+mn-ea"/>
                <a:cs typeface="+mn-cs"/>
              </a:rPr>
              <a:t>Texas baseline (2011-2015): 30.9% SMM among hemorrhages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alibri"/>
                <a:ea typeface="+mn-ea"/>
                <a:cs typeface="+mn-cs"/>
              </a:rPr>
              <a:t>TexasAIM Goal: reduce hemorrhage SMM by 25%</a:t>
            </a:r>
          </a:p>
        </p:txBody>
      </p:sp>
      <p:pic>
        <p:nvPicPr>
          <p:cNvPr id="6" name="Picture 5">
            <a:extLst>
              <a:ext uri="{FF2B5EF4-FFF2-40B4-BE49-F238E27FC236}">
                <a16:creationId xmlns:a16="http://schemas.microsoft.com/office/drawing/2014/main" id="{82458907-8CB7-4648-AF37-7F7C9B6F57C4}"/>
              </a:ext>
            </a:extLst>
          </p:cNvPr>
          <p:cNvPicPr>
            <a:picLocks noChangeAspect="1"/>
          </p:cNvPicPr>
          <p:nvPr/>
        </p:nvPicPr>
        <p:blipFill rotWithShape="1">
          <a:blip r:embed="rId4"/>
          <a:srcRect t="-996" r="4" b="4"/>
          <a:stretch/>
        </p:blipFill>
        <p:spPr>
          <a:xfrm>
            <a:off x="10027338" y="424981"/>
            <a:ext cx="1646546" cy="1093800"/>
          </a:xfrm>
          <a:prstGeom prst="rect">
            <a:avLst/>
          </a:prstGeom>
        </p:spPr>
      </p:pic>
      <p:sp>
        <p:nvSpPr>
          <p:cNvPr id="8" name="Oval 7">
            <a:extLst>
              <a:ext uri="{FF2B5EF4-FFF2-40B4-BE49-F238E27FC236}">
                <a16:creationId xmlns:a16="http://schemas.microsoft.com/office/drawing/2014/main" id="{C633366A-7F8F-49AC-BAAC-136BBDDC776E}"/>
              </a:ext>
            </a:extLst>
          </p:cNvPr>
          <p:cNvSpPr/>
          <p:nvPr/>
        </p:nvSpPr>
        <p:spPr>
          <a:xfrm>
            <a:off x="11055179" y="3654576"/>
            <a:ext cx="689257" cy="3922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9" name="Oval 8">
            <a:extLst>
              <a:ext uri="{FF2B5EF4-FFF2-40B4-BE49-F238E27FC236}">
                <a16:creationId xmlns:a16="http://schemas.microsoft.com/office/drawing/2014/main" id="{90031081-4EB1-4247-9065-ABF6182098E5}"/>
              </a:ext>
            </a:extLst>
          </p:cNvPr>
          <p:cNvSpPr/>
          <p:nvPr/>
        </p:nvSpPr>
        <p:spPr>
          <a:xfrm>
            <a:off x="11055179" y="2855825"/>
            <a:ext cx="689257" cy="3922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11472757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F813533-02F7-42D2-A490-513DBB5EF754}"/>
              </a:ext>
            </a:extLst>
          </p:cNvPr>
          <p:cNvSpPr>
            <a:spLocks noGrp="1"/>
          </p:cNvSpPr>
          <p:nvPr>
            <p:ph type="title"/>
          </p:nvPr>
        </p:nvSpPr>
        <p:spPr>
          <a:xfrm>
            <a:off x="524741" y="620392"/>
            <a:ext cx="3808268" cy="5504688"/>
          </a:xfrm>
        </p:spPr>
        <p:txBody>
          <a:bodyPr>
            <a:normAutofit/>
          </a:bodyPr>
          <a:lstStyle/>
          <a:p>
            <a:r>
              <a:rPr lang="en-US" sz="5600" b="1" dirty="0">
                <a:solidFill>
                  <a:schemeClr val="bg1"/>
                </a:solidFill>
              </a:rPr>
              <a:t>SMM and SMM-Hemorrhage</a:t>
            </a:r>
          </a:p>
        </p:txBody>
      </p:sp>
      <p:graphicFrame>
        <p:nvGraphicFramePr>
          <p:cNvPr id="5" name="Content Placeholder 2">
            <a:extLst>
              <a:ext uri="{FF2B5EF4-FFF2-40B4-BE49-F238E27FC236}">
                <a16:creationId xmlns:a16="http://schemas.microsoft.com/office/drawing/2014/main" id="{3DE97AE1-2B5F-41E7-B120-7933B1B6097C}"/>
              </a:ext>
            </a:extLst>
          </p:cNvPr>
          <p:cNvGraphicFramePr>
            <a:graphicFrameLocks noGrp="1"/>
          </p:cNvGraphicFramePr>
          <p:nvPr>
            <p:ph idx="1"/>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10011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F0A7A2-B6BC-43D4-9228-48607C80499B}"/>
              </a:ext>
            </a:extLst>
          </p:cNvPr>
          <p:cNvPicPr>
            <a:picLocks noChangeAspect="1"/>
          </p:cNvPicPr>
          <p:nvPr/>
        </p:nvPicPr>
        <p:blipFill rotWithShape="1">
          <a:blip r:embed="rId2"/>
          <a:srcRect t="-996" r="4" b="4"/>
          <a:stretch/>
        </p:blipFill>
        <p:spPr>
          <a:xfrm>
            <a:off x="10412543" y="5588344"/>
            <a:ext cx="1646546" cy="1093800"/>
          </a:xfrm>
          <a:prstGeom prst="rect">
            <a:avLst/>
          </a:prstGeom>
        </p:spPr>
      </p:pic>
      <p:sp>
        <p:nvSpPr>
          <p:cNvPr id="8" name="TextBox 7">
            <a:extLst>
              <a:ext uri="{FF2B5EF4-FFF2-40B4-BE49-F238E27FC236}">
                <a16:creationId xmlns:a16="http://schemas.microsoft.com/office/drawing/2014/main" id="{9859A88B-9679-4924-9581-7E342B7ECB98}"/>
              </a:ext>
            </a:extLst>
          </p:cNvPr>
          <p:cNvSpPr txBox="1"/>
          <p:nvPr/>
        </p:nvSpPr>
        <p:spPr>
          <a:xfrm>
            <a:off x="316066" y="511926"/>
            <a:ext cx="11743023"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Data Presented at Texas Children’s Pavilion for Women Department Meeting: January 2019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SMM Rates October 2015 – January 2019</a:t>
            </a:r>
          </a:p>
        </p:txBody>
      </p:sp>
      <p:pic>
        <p:nvPicPr>
          <p:cNvPr id="7" name="Picture 6">
            <a:extLst>
              <a:ext uri="{FF2B5EF4-FFF2-40B4-BE49-F238E27FC236}">
                <a16:creationId xmlns:a16="http://schemas.microsoft.com/office/drawing/2014/main" id="{7244E37A-BE67-43F9-B7AD-2505503F07E6}"/>
              </a:ext>
            </a:extLst>
          </p:cNvPr>
          <p:cNvPicPr>
            <a:picLocks noChangeAspect="1"/>
          </p:cNvPicPr>
          <p:nvPr/>
        </p:nvPicPr>
        <p:blipFill rotWithShape="1">
          <a:blip r:embed="rId3"/>
          <a:srcRect b="34796"/>
          <a:stretch/>
        </p:blipFill>
        <p:spPr>
          <a:xfrm>
            <a:off x="0" y="1733805"/>
            <a:ext cx="12192000" cy="3390389"/>
          </a:xfrm>
          <a:prstGeom prst="rect">
            <a:avLst/>
          </a:prstGeom>
        </p:spPr>
      </p:pic>
    </p:spTree>
    <p:extLst>
      <p:ext uri="{BB962C8B-B14F-4D97-AF65-F5344CB8AC3E}">
        <p14:creationId xmlns:p14="http://schemas.microsoft.com/office/powerpoint/2010/main" val="2403980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5D0BE04-EC26-4C19-AC1B-F3B2FAA0C499}"/>
              </a:ext>
            </a:extLst>
          </p:cNvPr>
          <p:cNvSpPr txBox="1">
            <a:spLocks/>
          </p:cNvSpPr>
          <p:nvPr/>
        </p:nvSpPr>
        <p:spPr>
          <a:xfrm>
            <a:off x="1191491" y="1039092"/>
            <a:ext cx="10295659" cy="52508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b="1" dirty="0">
              <a:solidFill>
                <a:srgbClr val="069494"/>
              </a:solidFill>
              <a:latin typeface="proxima-soft"/>
            </a:endParaRPr>
          </a:p>
        </p:txBody>
      </p:sp>
      <p:sp>
        <p:nvSpPr>
          <p:cNvPr id="7" name="Subtitle 2">
            <a:extLst>
              <a:ext uri="{FF2B5EF4-FFF2-40B4-BE49-F238E27FC236}">
                <a16:creationId xmlns:a16="http://schemas.microsoft.com/office/drawing/2014/main" id="{2E68B343-3065-4CE0-ABA8-8D4A4B3C912D}"/>
              </a:ext>
            </a:extLst>
          </p:cNvPr>
          <p:cNvSpPr txBox="1">
            <a:spLocks/>
          </p:cNvSpPr>
          <p:nvPr/>
        </p:nvSpPr>
        <p:spPr>
          <a:xfrm>
            <a:off x="1524000" y="4668695"/>
            <a:ext cx="9144000"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8" name="TextBox 7">
            <a:extLst>
              <a:ext uri="{FF2B5EF4-FFF2-40B4-BE49-F238E27FC236}">
                <a16:creationId xmlns:a16="http://schemas.microsoft.com/office/drawing/2014/main" id="{86B11145-6261-4C1C-8FCA-7ABA0BC79342}"/>
              </a:ext>
            </a:extLst>
          </p:cNvPr>
          <p:cNvSpPr txBox="1"/>
          <p:nvPr/>
        </p:nvSpPr>
        <p:spPr>
          <a:xfrm>
            <a:off x="1191491" y="1943100"/>
            <a:ext cx="9590809" cy="1938992"/>
          </a:xfrm>
          <a:prstGeom prst="rect">
            <a:avLst/>
          </a:prstGeom>
          <a:noFill/>
        </p:spPr>
        <p:txBody>
          <a:bodyPr wrap="square">
            <a:spAutoFit/>
          </a:bodyPr>
          <a:lstStyle/>
          <a:p>
            <a:pPr algn="ctr"/>
            <a:r>
              <a:rPr kumimoji="0" lang="en-US" sz="6000" b="0" i="0" u="none" strike="noStrike" kern="1200" cap="none" spc="0" normalizeH="0" baseline="0" noProof="0" dirty="0">
                <a:ln>
                  <a:noFill/>
                </a:ln>
                <a:solidFill>
                  <a:srgbClr val="069494"/>
                </a:solidFill>
                <a:effectLst/>
                <a:uLnTx/>
                <a:uFillTx/>
                <a:latin typeface="Calibri Light" panose="020F0302020204030204"/>
                <a:ea typeface="+mj-ea"/>
                <a:cs typeface="+mj-cs"/>
              </a:rPr>
              <a:t>Welcome and Orientation to the Platform</a:t>
            </a:r>
            <a:endParaRPr lang="en-US" dirty="0">
              <a:solidFill>
                <a:srgbClr val="069494"/>
              </a:solidFill>
            </a:endParaRPr>
          </a:p>
        </p:txBody>
      </p:sp>
    </p:spTree>
    <p:extLst>
      <p:ext uri="{BB962C8B-B14F-4D97-AF65-F5344CB8AC3E}">
        <p14:creationId xmlns:p14="http://schemas.microsoft.com/office/powerpoint/2010/main" val="40373391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A13BF74-2339-483C-B3D0-FD365B19056B}"/>
              </a:ext>
            </a:extLst>
          </p:cNvPr>
          <p:cNvPicPr>
            <a:picLocks noChangeAspect="1"/>
          </p:cNvPicPr>
          <p:nvPr/>
        </p:nvPicPr>
        <p:blipFill rotWithShape="1">
          <a:blip r:embed="rId3"/>
          <a:srcRect l="31243" t="28754" r="30651" b="4812"/>
          <a:stretch/>
        </p:blipFill>
        <p:spPr>
          <a:xfrm>
            <a:off x="6592281" y="643467"/>
            <a:ext cx="4787291" cy="5571066"/>
          </a:xfrm>
          <a:prstGeom prst="rect">
            <a:avLst/>
          </a:prstGeom>
        </p:spPr>
      </p:pic>
      <p:pic>
        <p:nvPicPr>
          <p:cNvPr id="4" name="Picture 3">
            <a:extLst>
              <a:ext uri="{FF2B5EF4-FFF2-40B4-BE49-F238E27FC236}">
                <a16:creationId xmlns:a16="http://schemas.microsoft.com/office/drawing/2014/main" id="{39D54CAD-698B-441A-94B8-F960B4BF5017}"/>
              </a:ext>
            </a:extLst>
          </p:cNvPr>
          <p:cNvPicPr>
            <a:picLocks noChangeAspect="1"/>
          </p:cNvPicPr>
          <p:nvPr/>
        </p:nvPicPr>
        <p:blipFill rotWithShape="1">
          <a:blip r:embed="rId4"/>
          <a:srcRect l="31088" t="19014" r="30805" b="7362"/>
          <a:stretch/>
        </p:blipFill>
        <p:spPr>
          <a:xfrm>
            <a:off x="1046130" y="643467"/>
            <a:ext cx="4319884" cy="5571066"/>
          </a:xfrm>
          <a:prstGeom prst="rect">
            <a:avLst/>
          </a:prstGeom>
        </p:spPr>
      </p:pic>
      <p:cxnSp>
        <p:nvCxnSpPr>
          <p:cNvPr id="9" name="Straight Arrow Connector 8">
            <a:extLst>
              <a:ext uri="{FF2B5EF4-FFF2-40B4-BE49-F238E27FC236}">
                <a16:creationId xmlns:a16="http://schemas.microsoft.com/office/drawing/2014/main" id="{83784FAE-8415-4EC3-9BB4-B3363074275C}"/>
              </a:ext>
            </a:extLst>
          </p:cNvPr>
          <p:cNvCxnSpPr/>
          <p:nvPr/>
        </p:nvCxnSpPr>
        <p:spPr>
          <a:xfrm>
            <a:off x="6281790" y="4109258"/>
            <a:ext cx="444922" cy="48789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63313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7127"/>
          <a:stretch/>
        </p:blipFill>
        <p:spPr>
          <a:xfrm>
            <a:off x="1" y="451336"/>
            <a:ext cx="10226842" cy="4601927"/>
          </a:xfrm>
          <a:prstGeom prst="rect">
            <a:avLst/>
          </a:prstGeom>
        </p:spPr>
      </p:pic>
      <p:pic>
        <p:nvPicPr>
          <p:cNvPr id="6" name="Picture 5"/>
          <p:cNvPicPr>
            <a:picLocks noChangeAspect="1"/>
          </p:cNvPicPr>
          <p:nvPr/>
        </p:nvPicPr>
        <p:blipFill rotWithShape="1">
          <a:blip r:embed="rId3"/>
          <a:srcRect r="4936"/>
          <a:stretch/>
        </p:blipFill>
        <p:spPr>
          <a:xfrm>
            <a:off x="10226843" y="1223305"/>
            <a:ext cx="1658224" cy="1705559"/>
          </a:xfrm>
          <a:prstGeom prst="rect">
            <a:avLst/>
          </a:prstGeom>
        </p:spPr>
      </p:pic>
      <p:sp>
        <p:nvSpPr>
          <p:cNvPr id="5" name="TextBox 4"/>
          <p:cNvSpPr txBox="1"/>
          <p:nvPr/>
        </p:nvSpPr>
        <p:spPr>
          <a:xfrm>
            <a:off x="4653445" y="5085347"/>
            <a:ext cx="21002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Calendar Year View</a:t>
            </a:r>
          </a:p>
        </p:txBody>
      </p:sp>
      <p:pic>
        <p:nvPicPr>
          <p:cNvPr id="3" name="Picture 2">
            <a:extLst>
              <a:ext uri="{FF2B5EF4-FFF2-40B4-BE49-F238E27FC236}">
                <a16:creationId xmlns:a16="http://schemas.microsoft.com/office/drawing/2014/main" id="{F3F0A7A2-B6BC-43D4-9228-48607C80499B}"/>
              </a:ext>
            </a:extLst>
          </p:cNvPr>
          <p:cNvPicPr>
            <a:picLocks noChangeAspect="1"/>
          </p:cNvPicPr>
          <p:nvPr/>
        </p:nvPicPr>
        <p:blipFill rotWithShape="1">
          <a:blip r:embed="rId4"/>
          <a:srcRect t="-996" r="4" b="4"/>
          <a:stretch/>
        </p:blipFill>
        <p:spPr>
          <a:xfrm>
            <a:off x="10226843" y="3525628"/>
            <a:ext cx="1646546" cy="1093800"/>
          </a:xfrm>
          <a:prstGeom prst="rect">
            <a:avLst/>
          </a:prstGeom>
        </p:spPr>
      </p:pic>
      <p:sp>
        <p:nvSpPr>
          <p:cNvPr id="8" name="TextBox 7">
            <a:extLst>
              <a:ext uri="{FF2B5EF4-FFF2-40B4-BE49-F238E27FC236}">
                <a16:creationId xmlns:a16="http://schemas.microsoft.com/office/drawing/2014/main" id="{9859A88B-9679-4924-9581-7E342B7ECB98}"/>
              </a:ext>
            </a:extLst>
          </p:cNvPr>
          <p:cNvSpPr txBox="1"/>
          <p:nvPr/>
        </p:nvSpPr>
        <p:spPr>
          <a:xfrm>
            <a:off x="316066" y="93712"/>
            <a:ext cx="1156900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Data Presented at Texas Children’s Pavilion for Women Department Meeting: March 2019</a:t>
            </a:r>
          </a:p>
        </p:txBody>
      </p:sp>
      <p:sp>
        <p:nvSpPr>
          <p:cNvPr id="7" name="TextBox 6">
            <a:extLst>
              <a:ext uri="{FF2B5EF4-FFF2-40B4-BE49-F238E27FC236}">
                <a16:creationId xmlns:a16="http://schemas.microsoft.com/office/drawing/2014/main" id="{72D70863-C210-43BF-A3D4-44A2208CF7EF}"/>
              </a:ext>
            </a:extLst>
          </p:cNvPr>
          <p:cNvSpPr txBox="1"/>
          <p:nvPr/>
        </p:nvSpPr>
        <p:spPr>
          <a:xfrm>
            <a:off x="2925228" y="5946071"/>
            <a:ext cx="6341544"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Numerator = delivery admissions </a:t>
            </a:r>
            <a:r>
              <a:rPr kumimoji="0" lang="en-US" sz="1800" b="1" i="1"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in Black women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with any SMM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Denominator =  delivery admissions </a:t>
            </a:r>
            <a:r>
              <a:rPr kumimoji="0" lang="en-US" sz="1800" b="1" i="1"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in Black women</a:t>
            </a:r>
            <a:endParaRPr kumimoji="0" lang="en-US" sz="18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p:txBody>
      </p:sp>
    </p:spTree>
    <p:extLst>
      <p:ext uri="{BB962C8B-B14F-4D97-AF65-F5344CB8AC3E}">
        <p14:creationId xmlns:p14="http://schemas.microsoft.com/office/powerpoint/2010/main" val="6415384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458261"/>
            <a:ext cx="12192000" cy="5113046"/>
          </a:xfrm>
          <a:prstGeom prst="rect">
            <a:avLst/>
          </a:prstGeom>
        </p:spPr>
      </p:pic>
      <p:sp>
        <p:nvSpPr>
          <p:cNvPr id="3" name="TextBox 2"/>
          <p:cNvSpPr txBox="1"/>
          <p:nvPr/>
        </p:nvSpPr>
        <p:spPr>
          <a:xfrm>
            <a:off x="5045859" y="5571307"/>
            <a:ext cx="21002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Calendar Year View</a:t>
            </a:r>
          </a:p>
        </p:txBody>
      </p:sp>
      <p:sp>
        <p:nvSpPr>
          <p:cNvPr id="5" name="TextBox 4">
            <a:extLst>
              <a:ext uri="{FF2B5EF4-FFF2-40B4-BE49-F238E27FC236}">
                <a16:creationId xmlns:a16="http://schemas.microsoft.com/office/drawing/2014/main" id="{CE51B98A-CF7D-4D21-80AA-E7DD15532C3C}"/>
              </a:ext>
            </a:extLst>
          </p:cNvPr>
          <p:cNvSpPr txBox="1"/>
          <p:nvPr/>
        </p:nvSpPr>
        <p:spPr>
          <a:xfrm>
            <a:off x="311499" y="88929"/>
            <a:ext cx="1156900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Data Presented at Texas Children’s Pavilion for Women Department Meeting: March 2019</a:t>
            </a:r>
          </a:p>
        </p:txBody>
      </p:sp>
      <p:pic>
        <p:nvPicPr>
          <p:cNvPr id="7" name="Picture 6">
            <a:extLst>
              <a:ext uri="{FF2B5EF4-FFF2-40B4-BE49-F238E27FC236}">
                <a16:creationId xmlns:a16="http://schemas.microsoft.com/office/drawing/2014/main" id="{8ABB3E88-EF30-4238-970F-CF4307D6DC69}"/>
              </a:ext>
            </a:extLst>
          </p:cNvPr>
          <p:cNvPicPr>
            <a:picLocks noChangeAspect="1"/>
          </p:cNvPicPr>
          <p:nvPr/>
        </p:nvPicPr>
        <p:blipFill rotWithShape="1">
          <a:blip r:embed="rId3"/>
          <a:srcRect t="-996" r="4" b="4"/>
          <a:stretch/>
        </p:blipFill>
        <p:spPr>
          <a:xfrm>
            <a:off x="10432473" y="4163517"/>
            <a:ext cx="1573920" cy="1045555"/>
          </a:xfrm>
          <a:prstGeom prst="rect">
            <a:avLst/>
          </a:prstGeom>
        </p:spPr>
      </p:pic>
      <p:sp>
        <p:nvSpPr>
          <p:cNvPr id="6" name="TextBox 5">
            <a:extLst>
              <a:ext uri="{FF2B5EF4-FFF2-40B4-BE49-F238E27FC236}">
                <a16:creationId xmlns:a16="http://schemas.microsoft.com/office/drawing/2014/main" id="{43DEDFD1-FCA8-4E8F-A977-98E2813553C9}"/>
              </a:ext>
            </a:extLst>
          </p:cNvPr>
          <p:cNvSpPr txBox="1"/>
          <p:nvPr/>
        </p:nvSpPr>
        <p:spPr>
          <a:xfrm>
            <a:off x="2925228" y="5946071"/>
            <a:ext cx="8022709"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Numerator = delivery admissions </a:t>
            </a:r>
            <a:r>
              <a:rPr kumimoji="0" lang="en-US" sz="1800" b="1" i="1"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in Black women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with any SMM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Denominator =  delivery admissions </a:t>
            </a:r>
            <a:r>
              <a:rPr kumimoji="0" lang="en-US" sz="1800" b="1" i="1"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in Black women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with a hemorrhage diagnosis</a:t>
            </a:r>
          </a:p>
        </p:txBody>
      </p:sp>
    </p:spTree>
    <p:extLst>
      <p:ext uri="{BB962C8B-B14F-4D97-AF65-F5344CB8AC3E}">
        <p14:creationId xmlns:p14="http://schemas.microsoft.com/office/powerpoint/2010/main" val="17947920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5774" y="98546"/>
            <a:ext cx="11666934" cy="1325563"/>
          </a:xfrm>
        </p:spPr>
        <p:txBody>
          <a:bodyPr>
            <a:normAutofit/>
          </a:bodyPr>
          <a:lstStyle/>
          <a:p>
            <a:r>
              <a:rPr lang="en-US" b="1" dirty="0"/>
              <a:t>Severe Maternal Morbidity and Preferred Language</a:t>
            </a:r>
          </a:p>
        </p:txBody>
      </p:sp>
      <p:pic>
        <p:nvPicPr>
          <p:cNvPr id="1027" name="Picture 3"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292" y="1080736"/>
            <a:ext cx="10948677" cy="4842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0BE520EC-BCAF-4668-B409-52F0C8BBBF46}"/>
              </a:ext>
            </a:extLst>
          </p:cNvPr>
          <p:cNvPicPr>
            <a:picLocks noChangeAspect="1"/>
          </p:cNvPicPr>
          <p:nvPr/>
        </p:nvPicPr>
        <p:blipFill>
          <a:blip r:embed="rId3"/>
          <a:stretch>
            <a:fillRect/>
          </a:stretch>
        </p:blipFill>
        <p:spPr>
          <a:xfrm>
            <a:off x="11090787" y="6056215"/>
            <a:ext cx="943846" cy="620818"/>
          </a:xfrm>
          <a:prstGeom prst="rect">
            <a:avLst/>
          </a:prstGeom>
        </p:spPr>
      </p:pic>
    </p:spTree>
    <p:extLst>
      <p:ext uri="{BB962C8B-B14F-4D97-AF65-F5344CB8AC3E}">
        <p14:creationId xmlns:p14="http://schemas.microsoft.com/office/powerpoint/2010/main" val="37175244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9">
            <a:extLst>
              <a:ext uri="{FF2B5EF4-FFF2-40B4-BE49-F238E27FC236}">
                <a16:creationId xmlns:a16="http://schemas.microsoft.com/office/drawing/2014/main" id="{9E90EB45-EEE9-4563-8179-65EF62AE0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Content Placeholder 1">
            <a:extLst>
              <a:ext uri="{FF2B5EF4-FFF2-40B4-BE49-F238E27FC236}">
                <a16:creationId xmlns:a16="http://schemas.microsoft.com/office/drawing/2014/main" id="{7DBB9F2B-D929-418A-A95D-AC3DAAABE775}"/>
              </a:ext>
            </a:extLst>
          </p:cNvPr>
          <p:cNvPicPr>
            <a:picLocks noChangeAspect="1"/>
          </p:cNvPicPr>
          <p:nvPr/>
        </p:nvPicPr>
        <p:blipFill>
          <a:blip r:embed="rId3"/>
          <a:stretch>
            <a:fillRect/>
          </a:stretch>
        </p:blipFill>
        <p:spPr>
          <a:xfrm>
            <a:off x="5927200" y="1110127"/>
            <a:ext cx="5621333" cy="4440852"/>
          </a:xfrm>
          <a:prstGeom prst="rect">
            <a:avLst/>
          </a:prstGeom>
        </p:spPr>
      </p:pic>
      <p:sp>
        <p:nvSpPr>
          <p:cNvPr id="21" name="Rectangle 11">
            <a:extLst>
              <a:ext uri="{FF2B5EF4-FFF2-40B4-BE49-F238E27FC236}">
                <a16:creationId xmlns:a16="http://schemas.microsoft.com/office/drawing/2014/main" id="{23D0EF74-AD1E-4FD9-914D-8EC9058EB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492D9B10-0FCF-40B5-BDCB-CD178A80D2AA}"/>
              </a:ext>
            </a:extLst>
          </p:cNvPr>
          <p:cNvPicPr>
            <a:picLocks noChangeAspect="1"/>
          </p:cNvPicPr>
          <p:nvPr/>
        </p:nvPicPr>
        <p:blipFill rotWithShape="1">
          <a:blip r:embed="rId4">
            <a:extLst>
              <a:ext uri="{28A0092B-C50C-407E-A947-70E740481C1C}">
                <a14:useLocalDpi xmlns:a14="http://schemas.microsoft.com/office/drawing/2010/main" val="0"/>
              </a:ext>
            </a:extLst>
          </a:blip>
          <a:srcRect b="16103"/>
          <a:stretch/>
        </p:blipFill>
        <p:spPr>
          <a:xfrm>
            <a:off x="763920" y="643467"/>
            <a:ext cx="5131190" cy="5571066"/>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cxnSp>
        <p:nvCxnSpPr>
          <p:cNvPr id="13" name="Straight Arrow Connector 12">
            <a:extLst>
              <a:ext uri="{FF2B5EF4-FFF2-40B4-BE49-F238E27FC236}">
                <a16:creationId xmlns:a16="http://schemas.microsoft.com/office/drawing/2014/main" id="{719B7996-AF84-49B2-B345-E7C963E17EC5}"/>
              </a:ext>
            </a:extLst>
          </p:cNvPr>
          <p:cNvCxnSpPr/>
          <p:nvPr/>
        </p:nvCxnSpPr>
        <p:spPr>
          <a:xfrm>
            <a:off x="611990" y="3185054"/>
            <a:ext cx="444922" cy="48789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9A96124-5652-4DBE-BC8A-439BF0FB2B4F}"/>
              </a:ext>
            </a:extLst>
          </p:cNvPr>
          <p:cNvCxnSpPr/>
          <p:nvPr/>
        </p:nvCxnSpPr>
        <p:spPr>
          <a:xfrm>
            <a:off x="5768845" y="3539773"/>
            <a:ext cx="444922" cy="48789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14AC01A0-E04D-410F-8C7D-D7B9452E74FD}"/>
              </a:ext>
            </a:extLst>
          </p:cNvPr>
          <p:cNvPicPr>
            <a:picLocks noChangeAspect="1"/>
          </p:cNvPicPr>
          <p:nvPr/>
        </p:nvPicPr>
        <p:blipFill>
          <a:blip r:embed="rId5"/>
          <a:stretch>
            <a:fillRect/>
          </a:stretch>
        </p:blipFill>
        <p:spPr>
          <a:xfrm>
            <a:off x="10468520" y="4027666"/>
            <a:ext cx="734740" cy="483278"/>
          </a:xfrm>
          <a:prstGeom prst="rect">
            <a:avLst/>
          </a:prstGeom>
        </p:spPr>
      </p:pic>
      <p:sp>
        <p:nvSpPr>
          <p:cNvPr id="9" name="TextBox 8">
            <a:extLst>
              <a:ext uri="{FF2B5EF4-FFF2-40B4-BE49-F238E27FC236}">
                <a16:creationId xmlns:a16="http://schemas.microsoft.com/office/drawing/2014/main" id="{6058EBCE-12E3-4423-8B8D-06E17BEFF8BB}"/>
              </a:ext>
            </a:extLst>
          </p:cNvPr>
          <p:cNvSpPr txBox="1"/>
          <p:nvPr/>
        </p:nvSpPr>
        <p:spPr>
          <a:xfrm>
            <a:off x="7279237" y="3889165"/>
            <a:ext cx="3203826" cy="276999"/>
          </a:xfrm>
          <a:prstGeom prst="rect">
            <a:avLst/>
          </a:prstGeom>
          <a:noFill/>
        </p:spPr>
        <p:txBody>
          <a:bodyPr wrap="none" rtlCol="0">
            <a:spAutoFit/>
          </a:bodyPr>
          <a:lstStyle/>
          <a:p>
            <a:r>
              <a:rPr lang="en-US" sz="1200" b="1" dirty="0">
                <a:solidFill>
                  <a:srgbClr val="FF0000"/>
                </a:solidFill>
              </a:rPr>
              <a:t>due to health disparities from unconscious bias</a:t>
            </a:r>
          </a:p>
        </p:txBody>
      </p:sp>
    </p:spTree>
    <p:extLst>
      <p:ext uri="{BB962C8B-B14F-4D97-AF65-F5344CB8AC3E}">
        <p14:creationId xmlns:p14="http://schemas.microsoft.com/office/powerpoint/2010/main" val="162005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85A6B3-A1B2-4B41-BD64-4D3AED5E9793}"/>
              </a:ext>
            </a:extLst>
          </p:cNvPr>
          <p:cNvPicPr>
            <a:picLocks noChangeAspect="1"/>
          </p:cNvPicPr>
          <p:nvPr/>
        </p:nvPicPr>
        <p:blipFill>
          <a:blip r:embed="rId3"/>
          <a:stretch>
            <a:fillRect/>
          </a:stretch>
        </p:blipFill>
        <p:spPr>
          <a:xfrm>
            <a:off x="0" y="48960"/>
            <a:ext cx="1544377" cy="1015820"/>
          </a:xfrm>
          <a:prstGeom prst="rect">
            <a:avLst/>
          </a:prstGeom>
        </p:spPr>
      </p:pic>
      <p:graphicFrame>
        <p:nvGraphicFramePr>
          <p:cNvPr id="6" name="Chart 5">
            <a:extLst>
              <a:ext uri="{FF2B5EF4-FFF2-40B4-BE49-F238E27FC236}">
                <a16:creationId xmlns:a16="http://schemas.microsoft.com/office/drawing/2014/main" id="{00000000-0008-0000-0100-000002000000}"/>
              </a:ext>
            </a:extLst>
          </p:cNvPr>
          <p:cNvGraphicFramePr>
            <a:graphicFrameLocks noGrp="1"/>
          </p:cNvGraphicFramePr>
          <p:nvPr>
            <p:extLst>
              <p:ext uri="{D42A27DB-BD31-4B8C-83A1-F6EECF244321}">
                <p14:modId xmlns:p14="http://schemas.microsoft.com/office/powerpoint/2010/main" val="3420238567"/>
              </p:ext>
            </p:extLst>
          </p:nvPr>
        </p:nvGraphicFramePr>
        <p:xfrm>
          <a:off x="212632" y="397400"/>
          <a:ext cx="11591924" cy="629130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439979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85A6B3-A1B2-4B41-BD64-4D3AED5E9793}"/>
              </a:ext>
            </a:extLst>
          </p:cNvPr>
          <p:cNvPicPr>
            <a:picLocks noChangeAspect="1"/>
          </p:cNvPicPr>
          <p:nvPr/>
        </p:nvPicPr>
        <p:blipFill>
          <a:blip r:embed="rId3"/>
          <a:stretch>
            <a:fillRect/>
          </a:stretch>
        </p:blipFill>
        <p:spPr>
          <a:xfrm>
            <a:off x="0" y="48960"/>
            <a:ext cx="1544377" cy="1015820"/>
          </a:xfrm>
          <a:prstGeom prst="rect">
            <a:avLst/>
          </a:prstGeom>
        </p:spPr>
      </p:pic>
      <p:graphicFrame>
        <p:nvGraphicFramePr>
          <p:cNvPr id="4" name="Chart 3">
            <a:extLst>
              <a:ext uri="{FF2B5EF4-FFF2-40B4-BE49-F238E27FC236}">
                <a16:creationId xmlns:a16="http://schemas.microsoft.com/office/drawing/2014/main" id="{00000000-0008-0000-0200-000002000000}"/>
              </a:ext>
            </a:extLst>
          </p:cNvPr>
          <p:cNvGraphicFramePr>
            <a:graphicFrameLocks noGrp="1"/>
          </p:cNvGraphicFramePr>
          <p:nvPr/>
        </p:nvGraphicFramePr>
        <p:xfrm>
          <a:off x="309563" y="281940"/>
          <a:ext cx="11572874" cy="62941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72977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685759" y="386810"/>
            <a:ext cx="6784623"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Severe Maternal Morbidity among Hemorrhage Population by Race/Ethnicity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October 2016 – June 2021</a:t>
            </a:r>
          </a:p>
        </p:txBody>
      </p:sp>
      <p:pic>
        <p:nvPicPr>
          <p:cNvPr id="5" name="Picture 4"/>
          <p:cNvPicPr>
            <a:picLocks noChangeAspect="1"/>
          </p:cNvPicPr>
          <p:nvPr/>
        </p:nvPicPr>
        <p:blipFill rotWithShape="1">
          <a:blip r:embed="rId2"/>
          <a:srcRect r="5935"/>
          <a:stretch/>
        </p:blipFill>
        <p:spPr>
          <a:xfrm>
            <a:off x="10039546" y="2985592"/>
            <a:ext cx="1970849" cy="1561788"/>
          </a:xfrm>
          <a:prstGeom prst="rect">
            <a:avLst/>
          </a:prstGeom>
        </p:spPr>
      </p:pic>
      <p:pic>
        <p:nvPicPr>
          <p:cNvPr id="4" name="Picture 3"/>
          <p:cNvPicPr>
            <a:picLocks noChangeAspect="1"/>
          </p:cNvPicPr>
          <p:nvPr/>
        </p:nvPicPr>
        <p:blipFill>
          <a:blip r:embed="rId3"/>
          <a:stretch>
            <a:fillRect/>
          </a:stretch>
        </p:blipFill>
        <p:spPr>
          <a:xfrm>
            <a:off x="689184" y="1310139"/>
            <a:ext cx="9144781" cy="5198337"/>
          </a:xfrm>
          <a:prstGeom prst="rect">
            <a:avLst/>
          </a:prstGeom>
        </p:spPr>
      </p:pic>
      <p:pic>
        <p:nvPicPr>
          <p:cNvPr id="6" name="Picture 5">
            <a:extLst>
              <a:ext uri="{FF2B5EF4-FFF2-40B4-BE49-F238E27FC236}">
                <a16:creationId xmlns:a16="http://schemas.microsoft.com/office/drawing/2014/main" id="{69C10C7D-9BBB-40B1-8DFA-2C00DF73117E}"/>
              </a:ext>
            </a:extLst>
          </p:cNvPr>
          <p:cNvPicPr>
            <a:picLocks noChangeAspect="1"/>
          </p:cNvPicPr>
          <p:nvPr/>
        </p:nvPicPr>
        <p:blipFill>
          <a:blip r:embed="rId4"/>
          <a:stretch>
            <a:fillRect/>
          </a:stretch>
        </p:blipFill>
        <p:spPr>
          <a:xfrm>
            <a:off x="10312401" y="291007"/>
            <a:ext cx="1544377" cy="1015820"/>
          </a:xfrm>
          <a:prstGeom prst="rect">
            <a:avLst/>
          </a:prstGeom>
        </p:spPr>
      </p:pic>
    </p:spTree>
    <p:extLst>
      <p:ext uri="{BB962C8B-B14F-4D97-AF65-F5344CB8AC3E}">
        <p14:creationId xmlns:p14="http://schemas.microsoft.com/office/powerpoint/2010/main" val="33109372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91C04AFD-4D5D-446F-B368-D410F27E4BF6}"/>
              </a:ext>
            </a:extLst>
          </p:cNvPr>
          <p:cNvSpPr txBox="1"/>
          <p:nvPr/>
        </p:nvSpPr>
        <p:spPr>
          <a:xfrm>
            <a:off x="404037" y="1531088"/>
            <a:ext cx="5560828" cy="4754268"/>
          </a:xfrm>
          <a:prstGeom prst="rect">
            <a:avLst/>
          </a:prstGeom>
          <a:noFill/>
          <a:ln>
            <a:solidFill>
              <a:schemeClr val="accent1">
                <a:lumMod val="50000"/>
              </a:schemeClr>
            </a:solidFill>
          </a:ln>
        </p:spPr>
        <p:txBody>
          <a:bodyPr wrap="square" rtlCol="0">
            <a:spAutoFit/>
          </a:bodyPr>
          <a:lstStyle/>
          <a:p>
            <a:endParaRPr lang="en-US" dirty="0"/>
          </a:p>
        </p:txBody>
      </p:sp>
      <p:sp>
        <p:nvSpPr>
          <p:cNvPr id="3" name="object 3"/>
          <p:cNvSpPr txBox="1">
            <a:spLocks noGrp="1"/>
          </p:cNvSpPr>
          <p:nvPr>
            <p:ph type="title"/>
          </p:nvPr>
        </p:nvSpPr>
        <p:spPr>
          <a:xfrm>
            <a:off x="495226" y="338615"/>
            <a:ext cx="10515600" cy="689291"/>
          </a:xfrm>
          <a:prstGeom prst="rect">
            <a:avLst/>
          </a:prstGeom>
        </p:spPr>
        <p:txBody>
          <a:bodyPr vert="horz" wrap="square" lIns="0" tIns="12065" rIns="0" bIns="0" rtlCol="0">
            <a:spAutoFit/>
          </a:bodyPr>
          <a:lstStyle/>
          <a:p>
            <a:pPr marL="12700">
              <a:lnSpc>
                <a:spcPct val="100000"/>
              </a:lnSpc>
              <a:spcBef>
                <a:spcPts val="95"/>
              </a:spcBef>
            </a:pPr>
            <a:r>
              <a:rPr lang="en-US" spc="-5" dirty="0"/>
              <a:t>The “Life Cycle” of </a:t>
            </a:r>
            <a:r>
              <a:rPr spc="-5" dirty="0"/>
              <a:t>REaL</a:t>
            </a:r>
            <a:r>
              <a:rPr spc="-60" dirty="0"/>
              <a:t> </a:t>
            </a:r>
            <a:r>
              <a:rPr spc="-5" dirty="0"/>
              <a:t>Data</a:t>
            </a:r>
          </a:p>
        </p:txBody>
      </p:sp>
      <p:sp>
        <p:nvSpPr>
          <p:cNvPr id="17" name="Text Placeholder 16">
            <a:extLst>
              <a:ext uri="{FF2B5EF4-FFF2-40B4-BE49-F238E27FC236}">
                <a16:creationId xmlns:a16="http://schemas.microsoft.com/office/drawing/2014/main" id="{DE3AE800-86BE-4611-B63E-95E426428B53}"/>
              </a:ext>
            </a:extLst>
          </p:cNvPr>
          <p:cNvSpPr>
            <a:spLocks noGrp="1"/>
          </p:cNvSpPr>
          <p:nvPr>
            <p:ph type="body" idx="1"/>
          </p:nvPr>
        </p:nvSpPr>
        <p:spPr>
          <a:xfrm>
            <a:off x="595239" y="1681163"/>
            <a:ext cx="5157787" cy="823912"/>
          </a:xfrm>
        </p:spPr>
        <p:txBody>
          <a:bodyPr>
            <a:normAutofit lnSpcReduction="10000"/>
          </a:bodyPr>
          <a:lstStyle/>
          <a:p>
            <a:r>
              <a:rPr lang="en-US" dirty="0"/>
              <a:t>Process 1: </a:t>
            </a:r>
          </a:p>
          <a:p>
            <a:r>
              <a:rPr lang="en-US" dirty="0"/>
              <a:t>Uniform Data Collection and Validation</a:t>
            </a:r>
          </a:p>
        </p:txBody>
      </p:sp>
      <p:sp>
        <p:nvSpPr>
          <p:cNvPr id="18" name="Content Placeholder 17">
            <a:extLst>
              <a:ext uri="{FF2B5EF4-FFF2-40B4-BE49-F238E27FC236}">
                <a16:creationId xmlns:a16="http://schemas.microsoft.com/office/drawing/2014/main" id="{2051DDE0-02E9-4FD0-9F02-F2C2C61E1491}"/>
              </a:ext>
            </a:extLst>
          </p:cNvPr>
          <p:cNvSpPr>
            <a:spLocks noGrp="1"/>
          </p:cNvSpPr>
          <p:nvPr>
            <p:ph sz="half" idx="2"/>
          </p:nvPr>
        </p:nvSpPr>
        <p:spPr>
          <a:xfrm>
            <a:off x="658850" y="2490151"/>
            <a:ext cx="5157787" cy="3684588"/>
          </a:xfrm>
        </p:spPr>
        <p:txBody>
          <a:bodyPr>
            <a:normAutofit fontScale="85000" lnSpcReduction="10000"/>
          </a:bodyPr>
          <a:lstStyle/>
          <a:p>
            <a:pPr marL="527050" indent="-514350">
              <a:lnSpc>
                <a:spcPct val="110000"/>
              </a:lnSpc>
              <a:spcBef>
                <a:spcPts val="1005"/>
              </a:spcBef>
              <a:buClr>
                <a:srgbClr val="00B0AA"/>
              </a:buClr>
              <a:buSzPct val="114864"/>
              <a:buFont typeface="+mj-lt"/>
              <a:buAutoNum type="arabicPeriod"/>
              <a:tabLst>
                <a:tab pos="298450" algn="l"/>
              </a:tabLst>
            </a:pPr>
            <a:r>
              <a:rPr lang="en-US" dirty="0"/>
              <a:t>REaL data collection </a:t>
            </a:r>
          </a:p>
          <a:p>
            <a:pPr marL="527050" indent="-514350">
              <a:lnSpc>
                <a:spcPct val="110000"/>
              </a:lnSpc>
              <a:spcBef>
                <a:spcPts val="1005"/>
              </a:spcBef>
              <a:buClr>
                <a:srgbClr val="00B0AA"/>
              </a:buClr>
              <a:buSzPct val="114864"/>
              <a:buFont typeface="+mj-lt"/>
              <a:buAutoNum type="arabicPeriod"/>
              <a:tabLst>
                <a:tab pos="298450" algn="l"/>
              </a:tabLst>
            </a:pPr>
            <a:r>
              <a:rPr lang="en-US" dirty="0"/>
              <a:t>Data validation &amp; QI</a:t>
            </a:r>
          </a:p>
          <a:p>
            <a:pPr marL="12700" indent="0">
              <a:lnSpc>
                <a:spcPct val="110000"/>
              </a:lnSpc>
              <a:spcBef>
                <a:spcPts val="1005"/>
              </a:spcBef>
              <a:buClr>
                <a:srgbClr val="00B0AA"/>
              </a:buClr>
              <a:buSzPct val="114864"/>
              <a:buNone/>
              <a:tabLst>
                <a:tab pos="298450" algn="l"/>
              </a:tabLst>
            </a:pPr>
            <a:endParaRPr lang="en-US" dirty="0"/>
          </a:p>
          <a:p>
            <a:pPr marL="12700" indent="0">
              <a:lnSpc>
                <a:spcPct val="110000"/>
              </a:lnSpc>
              <a:spcBef>
                <a:spcPts val="1005"/>
              </a:spcBef>
              <a:buClr>
                <a:srgbClr val="00B0AA"/>
              </a:buClr>
              <a:buSzPct val="114864"/>
              <a:buNone/>
              <a:tabLst>
                <a:tab pos="298450" algn="l"/>
              </a:tabLst>
            </a:pPr>
            <a:r>
              <a:rPr lang="en-US" dirty="0"/>
              <a:t>(Repeat validation process and training/QI as needed)</a:t>
            </a:r>
          </a:p>
        </p:txBody>
      </p:sp>
      <p:sp>
        <p:nvSpPr>
          <p:cNvPr id="19" name="Text Placeholder 18">
            <a:extLst>
              <a:ext uri="{FF2B5EF4-FFF2-40B4-BE49-F238E27FC236}">
                <a16:creationId xmlns:a16="http://schemas.microsoft.com/office/drawing/2014/main" id="{CFE383CC-9A56-4022-9438-996C6C785CF1}"/>
              </a:ext>
            </a:extLst>
          </p:cNvPr>
          <p:cNvSpPr>
            <a:spLocks noGrp="1"/>
          </p:cNvSpPr>
          <p:nvPr>
            <p:ph type="body" sz="quarter" idx="3"/>
          </p:nvPr>
        </p:nvSpPr>
        <p:spPr>
          <a:xfrm>
            <a:off x="6158614" y="1635281"/>
            <a:ext cx="5183188" cy="823912"/>
          </a:xfrm>
        </p:spPr>
        <p:txBody>
          <a:bodyPr>
            <a:normAutofit lnSpcReduction="10000"/>
          </a:bodyPr>
          <a:lstStyle/>
          <a:p>
            <a:r>
              <a:rPr lang="en-US" dirty="0"/>
              <a:t>Process 2: </a:t>
            </a:r>
          </a:p>
          <a:p>
            <a:r>
              <a:rPr lang="en-US" dirty="0"/>
              <a:t>Use in Improvement Projects</a:t>
            </a:r>
          </a:p>
        </p:txBody>
      </p:sp>
      <p:sp>
        <p:nvSpPr>
          <p:cNvPr id="20" name="Content Placeholder 19">
            <a:extLst>
              <a:ext uri="{FF2B5EF4-FFF2-40B4-BE49-F238E27FC236}">
                <a16:creationId xmlns:a16="http://schemas.microsoft.com/office/drawing/2014/main" id="{D137AD6D-7FE3-4211-843B-5C2A11BE178A}"/>
              </a:ext>
            </a:extLst>
          </p:cNvPr>
          <p:cNvSpPr>
            <a:spLocks noGrp="1"/>
          </p:cNvSpPr>
          <p:nvPr>
            <p:ph sz="quarter" idx="4"/>
          </p:nvPr>
        </p:nvSpPr>
        <p:spPr>
          <a:xfrm>
            <a:off x="6096000" y="2600768"/>
            <a:ext cx="5758060" cy="3684588"/>
          </a:xfrm>
        </p:spPr>
        <p:txBody>
          <a:bodyPr>
            <a:normAutofit fontScale="85000" lnSpcReduction="10000"/>
          </a:bodyPr>
          <a:lstStyle/>
          <a:p>
            <a:pPr marL="527050" indent="-514350">
              <a:lnSpc>
                <a:spcPct val="100000"/>
              </a:lnSpc>
              <a:spcBef>
                <a:spcPts val="1005"/>
              </a:spcBef>
              <a:buClr>
                <a:srgbClr val="00B0AA"/>
              </a:buClr>
              <a:buSzPct val="114864"/>
              <a:buFont typeface="+mj-lt"/>
              <a:buAutoNum type="arabicPeriod"/>
              <a:tabLst>
                <a:tab pos="298450" algn="l"/>
              </a:tabLst>
            </a:pPr>
            <a:r>
              <a:rPr lang="en-US" sz="2800" dirty="0">
                <a:cs typeface="Garamond"/>
                <a:sym typeface="Wingdings" panose="05000000000000000000" pitchFamily="2" charset="2"/>
              </a:rPr>
              <a:t>Identification of quality improvement metrics for stratification  </a:t>
            </a:r>
          </a:p>
          <a:p>
            <a:pPr marL="527050" indent="-514350">
              <a:lnSpc>
                <a:spcPct val="100000"/>
              </a:lnSpc>
              <a:spcBef>
                <a:spcPts val="1005"/>
              </a:spcBef>
              <a:buClr>
                <a:srgbClr val="00B0AA"/>
              </a:buClr>
              <a:buSzPct val="114864"/>
              <a:buFont typeface="+mj-lt"/>
              <a:buAutoNum type="arabicPeriod"/>
              <a:tabLst>
                <a:tab pos="298450" algn="l"/>
              </a:tabLst>
            </a:pPr>
            <a:r>
              <a:rPr lang="en-US" sz="2800" dirty="0">
                <a:cs typeface="Garamond"/>
                <a:sym typeface="Wingdings" panose="05000000000000000000" pitchFamily="2" charset="2"/>
              </a:rPr>
              <a:t>Data linking (if needed; e.g., registration data and medical records)  </a:t>
            </a:r>
          </a:p>
          <a:p>
            <a:pPr marL="527050" indent="-514350">
              <a:lnSpc>
                <a:spcPct val="100000"/>
              </a:lnSpc>
              <a:spcBef>
                <a:spcPts val="1005"/>
              </a:spcBef>
              <a:buClr>
                <a:srgbClr val="00B0AA"/>
              </a:buClr>
              <a:buSzPct val="114864"/>
              <a:buFont typeface="+mj-lt"/>
              <a:buAutoNum type="arabicPeriod"/>
              <a:tabLst>
                <a:tab pos="298450" algn="l"/>
              </a:tabLst>
            </a:pPr>
            <a:r>
              <a:rPr lang="en-US" sz="2800" dirty="0">
                <a:cs typeface="Garamond"/>
                <a:sym typeface="Wingdings" panose="05000000000000000000" pitchFamily="2" charset="2"/>
              </a:rPr>
              <a:t>Metric extraction and stratification </a:t>
            </a:r>
          </a:p>
          <a:p>
            <a:pPr marL="527050" indent="-514350">
              <a:lnSpc>
                <a:spcPct val="100000"/>
              </a:lnSpc>
              <a:spcBef>
                <a:spcPts val="1005"/>
              </a:spcBef>
              <a:buClr>
                <a:srgbClr val="00B0AA"/>
              </a:buClr>
              <a:buSzPct val="114864"/>
              <a:buFont typeface="+mj-lt"/>
              <a:buAutoNum type="arabicPeriod"/>
              <a:tabLst>
                <a:tab pos="298450" algn="l"/>
              </a:tabLst>
            </a:pPr>
            <a:r>
              <a:rPr lang="en-US" sz="2800" dirty="0">
                <a:cs typeface="Garamond"/>
                <a:sym typeface="Wingdings" panose="05000000000000000000" pitchFamily="2" charset="2"/>
              </a:rPr>
              <a:t>Visualization for use in improvement processes</a:t>
            </a:r>
          </a:p>
          <a:p>
            <a:pPr marL="12700" indent="0">
              <a:lnSpc>
                <a:spcPct val="100000"/>
              </a:lnSpc>
              <a:spcBef>
                <a:spcPts val="1005"/>
              </a:spcBef>
              <a:buClr>
                <a:srgbClr val="00B0AA"/>
              </a:buClr>
              <a:buSzPct val="114864"/>
              <a:buNone/>
              <a:tabLst>
                <a:tab pos="298450" algn="l"/>
              </a:tabLst>
            </a:pPr>
            <a:r>
              <a:rPr lang="en-US" dirty="0">
                <a:cs typeface="Garamond"/>
                <a:sym typeface="Wingdings" panose="05000000000000000000" pitchFamily="2" charset="2"/>
              </a:rPr>
              <a:t>(Repeat steps 2-4 at regular intervals throughout project)</a:t>
            </a:r>
            <a:endParaRPr lang="en-US" sz="2800" dirty="0">
              <a:cs typeface="Garamond"/>
            </a:endParaRPr>
          </a:p>
          <a:p>
            <a:endParaRPr lang="en-US" dirty="0"/>
          </a:p>
        </p:txBody>
      </p:sp>
      <p:sp>
        <p:nvSpPr>
          <p:cNvPr id="21" name="TextBox 20">
            <a:extLst>
              <a:ext uri="{FF2B5EF4-FFF2-40B4-BE49-F238E27FC236}">
                <a16:creationId xmlns:a16="http://schemas.microsoft.com/office/drawing/2014/main" id="{0FFF42FB-007B-48A8-A9EF-706F34274A4C}"/>
              </a:ext>
            </a:extLst>
          </p:cNvPr>
          <p:cNvSpPr txBox="1"/>
          <p:nvPr/>
        </p:nvSpPr>
        <p:spPr>
          <a:xfrm>
            <a:off x="189707" y="6457890"/>
            <a:ext cx="11812586" cy="400110"/>
          </a:xfrm>
          <a:prstGeom prst="rect">
            <a:avLst/>
          </a:prstGeom>
          <a:noFill/>
        </p:spPr>
        <p:txBody>
          <a:bodyPr wrap="square" rtlCol="0">
            <a:spAutoFit/>
          </a:bodyPr>
          <a:lstStyle/>
          <a:p>
            <a:r>
              <a:rPr lang="en-US" sz="1000" dirty="0"/>
              <a:t>Source: Based on AHA (2021) Data-Driven Care Delivery: Data Collection, Stratification and Use. Available from:  https://ifdhe.aha.org/system/files/media/file/2021/04/ifdhe_real_data_toolkit_1.pdf</a:t>
            </a:r>
          </a:p>
          <a:p>
            <a:endParaRPr lang="en-US" sz="1000" dirty="0"/>
          </a:p>
        </p:txBody>
      </p:sp>
    </p:spTree>
    <p:extLst>
      <p:ext uri="{BB962C8B-B14F-4D97-AF65-F5344CB8AC3E}">
        <p14:creationId xmlns:p14="http://schemas.microsoft.com/office/powerpoint/2010/main" val="37320998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54202" y="1294346"/>
            <a:ext cx="8010857" cy="5365762"/>
          </a:xfrm>
          <a:prstGeom prst="rect">
            <a:avLst/>
          </a:prstGeom>
        </p:spPr>
      </p:pic>
      <p:sp>
        <p:nvSpPr>
          <p:cNvPr id="3" name="Title 1">
            <a:extLst>
              <a:ext uri="{FF2B5EF4-FFF2-40B4-BE49-F238E27FC236}">
                <a16:creationId xmlns:a16="http://schemas.microsoft.com/office/drawing/2014/main" id="{F87A2526-35A6-4CD2-A153-B61D9FA5DCFA}"/>
              </a:ext>
            </a:extLst>
          </p:cNvPr>
          <p:cNvSpPr txBox="1">
            <a:spLocks/>
          </p:cNvSpPr>
          <p:nvPr/>
        </p:nvSpPr>
        <p:spPr>
          <a:xfrm>
            <a:off x="301104" y="204422"/>
            <a:ext cx="10515600" cy="78440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t>Capturing Data in Epic</a:t>
            </a:r>
          </a:p>
        </p:txBody>
      </p:sp>
    </p:spTree>
    <p:extLst>
      <p:ext uri="{BB962C8B-B14F-4D97-AF65-F5344CB8AC3E}">
        <p14:creationId xmlns:p14="http://schemas.microsoft.com/office/powerpoint/2010/main" val="1618760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785076E-7316-4493-9B2C-31CFF0774E74}"/>
              </a:ext>
            </a:extLst>
          </p:cNvPr>
          <p:cNvSpPr txBox="1"/>
          <p:nvPr/>
        </p:nvSpPr>
        <p:spPr>
          <a:xfrm>
            <a:off x="4965430" y="629268"/>
            <a:ext cx="6586491" cy="128616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dirty="0">
                <a:solidFill>
                  <a:srgbClr val="069494"/>
                </a:solidFill>
                <a:latin typeface="+mj-lt"/>
                <a:ea typeface="+mj-ea"/>
                <a:cs typeface="+mj-cs"/>
              </a:rPr>
              <a:t>We want to hear from you! </a:t>
            </a:r>
          </a:p>
        </p:txBody>
      </p:sp>
      <p:sp>
        <p:nvSpPr>
          <p:cNvPr id="5" name="TextBox 4">
            <a:extLst>
              <a:ext uri="{FF2B5EF4-FFF2-40B4-BE49-F238E27FC236}">
                <a16:creationId xmlns:a16="http://schemas.microsoft.com/office/drawing/2014/main" id="{1AA6F9DB-DB82-4A11-B78E-79D4617FAEB2}"/>
              </a:ext>
            </a:extLst>
          </p:cNvPr>
          <p:cNvSpPr txBox="1"/>
          <p:nvPr/>
        </p:nvSpPr>
        <p:spPr>
          <a:xfrm>
            <a:off x="4965431" y="2438400"/>
            <a:ext cx="6586489" cy="3785419"/>
          </a:xfrm>
          <a:prstGeom prst="rect">
            <a:avLst/>
          </a:prstGeom>
        </p:spPr>
        <p:txBody>
          <a:bodyPr vert="horz" lIns="91440" tIns="45720" rIns="91440" bIns="45720" rtlCol="0">
            <a:normAutofit/>
          </a:bodyPr>
          <a:lstStyle/>
          <a:p>
            <a:pPr marL="28575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3600" b="0" i="0" u="none" strike="noStrike" cap="none" spc="0" normalizeH="0" baseline="0" noProof="0" dirty="0">
                <a:ln>
                  <a:noFill/>
                </a:ln>
                <a:effectLst/>
                <a:uLnTx/>
                <a:uFillTx/>
                <a:latin typeface="+mj-lt"/>
              </a:rPr>
              <a:t>Your feedback is very important, and speakers want to hear from you! </a:t>
            </a:r>
          </a:p>
          <a:p>
            <a:pPr marL="28575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3600" b="0" i="0" u="none" strike="noStrike" cap="none" spc="0" normalizeH="0" baseline="0" noProof="0" dirty="0">
                <a:ln>
                  <a:noFill/>
                </a:ln>
                <a:effectLst/>
                <a:uLnTx/>
                <a:uFillTx/>
                <a:latin typeface="+mj-lt"/>
              </a:rPr>
              <a:t>If you have questions for the panelist, please click on “Ask a Question” at the bottom of your screen </a:t>
            </a:r>
          </a:p>
        </p:txBody>
      </p:sp>
      <p:pic>
        <p:nvPicPr>
          <p:cNvPr id="4" name="Picture 3">
            <a:extLst>
              <a:ext uri="{FF2B5EF4-FFF2-40B4-BE49-F238E27FC236}">
                <a16:creationId xmlns:a16="http://schemas.microsoft.com/office/drawing/2014/main" id="{A3B4A94A-93DE-4EE5-B6F6-5E82C4C00230}"/>
              </a:ext>
            </a:extLst>
          </p:cNvPr>
          <p:cNvPicPr>
            <a:picLocks noChangeAspect="1"/>
          </p:cNvPicPr>
          <p:nvPr/>
        </p:nvPicPr>
        <p:blipFill rotWithShape="1">
          <a:blip r:embed="rId3">
            <a:duotone>
              <a:schemeClr val="accent5">
                <a:shade val="45000"/>
                <a:satMod val="135000"/>
              </a:schemeClr>
              <a:prstClr val="white"/>
            </a:duotone>
          </a:blip>
          <a:srcRect l="15786" r="16619" b="-2"/>
          <a:stretch/>
        </p:blipFill>
        <p:spPr>
          <a:xfrm>
            <a:off x="955568" y="89245"/>
            <a:ext cx="1971276" cy="2916359"/>
          </a:xfrm>
          <a:prstGeom prst="rect">
            <a:avLst/>
          </a:prstGeom>
          <a:ln>
            <a:noFill/>
          </a:ln>
          <a:effectLst/>
        </p:spPr>
      </p:pic>
      <p:sp>
        <p:nvSpPr>
          <p:cNvPr id="6" name="Title 1">
            <a:extLst>
              <a:ext uri="{FF2B5EF4-FFF2-40B4-BE49-F238E27FC236}">
                <a16:creationId xmlns:a16="http://schemas.microsoft.com/office/drawing/2014/main" id="{75D0BE04-EC26-4C19-AC1B-F3B2FAA0C499}"/>
              </a:ext>
            </a:extLst>
          </p:cNvPr>
          <p:cNvSpPr txBox="1">
            <a:spLocks/>
          </p:cNvSpPr>
          <p:nvPr/>
        </p:nvSpPr>
        <p:spPr>
          <a:xfrm>
            <a:off x="1191491" y="1039092"/>
            <a:ext cx="10295659" cy="52508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b="1" dirty="0">
              <a:solidFill>
                <a:srgbClr val="069494"/>
              </a:solidFill>
              <a:latin typeface="proxima-soft"/>
            </a:endParaRPr>
          </a:p>
        </p:txBody>
      </p:sp>
      <p:sp>
        <p:nvSpPr>
          <p:cNvPr id="7" name="Subtitle 2">
            <a:extLst>
              <a:ext uri="{FF2B5EF4-FFF2-40B4-BE49-F238E27FC236}">
                <a16:creationId xmlns:a16="http://schemas.microsoft.com/office/drawing/2014/main" id="{2E68B343-3065-4CE0-ABA8-8D4A4B3C912D}"/>
              </a:ext>
            </a:extLst>
          </p:cNvPr>
          <p:cNvSpPr txBox="1">
            <a:spLocks/>
          </p:cNvSpPr>
          <p:nvPr/>
        </p:nvSpPr>
        <p:spPr>
          <a:xfrm>
            <a:off x="1524000" y="4668695"/>
            <a:ext cx="9144000"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Tree>
    <p:extLst>
      <p:ext uri="{BB962C8B-B14F-4D97-AF65-F5344CB8AC3E}">
        <p14:creationId xmlns:p14="http://schemas.microsoft.com/office/powerpoint/2010/main" val="23222045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75CD67-AA30-46D3-A2F9-29B5C9A9B01E}"/>
              </a:ext>
            </a:extLst>
          </p:cNvPr>
          <p:cNvSpPr>
            <a:spLocks noGrp="1"/>
          </p:cNvSpPr>
          <p:nvPr>
            <p:ph type="title"/>
          </p:nvPr>
        </p:nvSpPr>
        <p:spPr>
          <a:xfrm>
            <a:off x="391378" y="66760"/>
            <a:ext cx="11407487" cy="1134720"/>
          </a:xfrm>
        </p:spPr>
        <p:txBody>
          <a:bodyPr>
            <a:normAutofit/>
          </a:bodyPr>
          <a:lstStyle/>
          <a:p>
            <a:r>
              <a:rPr lang="en-US" b="1" dirty="0"/>
              <a:t>Minimum Standards for REaL Data Collection</a:t>
            </a:r>
          </a:p>
        </p:txBody>
      </p:sp>
      <p:sp>
        <p:nvSpPr>
          <p:cNvPr id="7" name="TextBox 6">
            <a:extLst>
              <a:ext uri="{FF2B5EF4-FFF2-40B4-BE49-F238E27FC236}">
                <a16:creationId xmlns:a16="http://schemas.microsoft.com/office/drawing/2014/main" id="{57CBC21D-9CE2-4867-A3C8-F755A6753931}"/>
              </a:ext>
            </a:extLst>
          </p:cNvPr>
          <p:cNvSpPr txBox="1"/>
          <p:nvPr/>
        </p:nvSpPr>
        <p:spPr>
          <a:xfrm>
            <a:off x="391378" y="960250"/>
            <a:ext cx="11198110" cy="1015663"/>
          </a:xfrm>
          <a:prstGeom prst="rect">
            <a:avLst/>
          </a:prstGeom>
          <a:noFill/>
        </p:spPr>
        <p:txBody>
          <a:bodyPr wrap="square">
            <a:spAutoFit/>
          </a:bodyPr>
          <a:lstStyle/>
          <a:p>
            <a:pPr marL="0" marR="0">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cs typeface="Gotham Book"/>
              </a:rPr>
              <a:t>In 1997, the Office of Management and Budget (OMB) developed standardized questions on race and ethnicity required for reporting by federal agencies and recipients of federal funds. To ensure data quality, OMB advises collecting race and ethnicity data using two questions, with ethnicity being collected first. </a:t>
            </a:r>
            <a:endParaRPr lang="en-US" sz="2400" dirty="0">
              <a:solidFill>
                <a:srgbClr val="000000"/>
              </a:solidFill>
              <a:effectLst/>
              <a:latin typeface="Gotham Book"/>
              <a:ea typeface="Calibri" panose="020F0502020204030204" pitchFamily="34" charset="0"/>
              <a:cs typeface="Gotham Book"/>
            </a:endParaRPr>
          </a:p>
        </p:txBody>
      </p:sp>
      <p:sp>
        <p:nvSpPr>
          <p:cNvPr id="9" name="Content Placeholder 2">
            <a:extLst>
              <a:ext uri="{FF2B5EF4-FFF2-40B4-BE49-F238E27FC236}">
                <a16:creationId xmlns:a16="http://schemas.microsoft.com/office/drawing/2014/main" id="{7A33FC7C-D82B-4606-AFCB-737E4D0F0A22}"/>
              </a:ext>
            </a:extLst>
          </p:cNvPr>
          <p:cNvSpPr txBox="1">
            <a:spLocks/>
          </p:cNvSpPr>
          <p:nvPr/>
        </p:nvSpPr>
        <p:spPr>
          <a:xfrm>
            <a:off x="634410" y="2200300"/>
            <a:ext cx="4743260" cy="29692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0" i="0" u="none" strike="noStrike" baseline="0" dirty="0">
                <a:solidFill>
                  <a:srgbClr val="221E1F"/>
                </a:solidFill>
                <a:latin typeface="Univers LT Std 45 Light"/>
              </a:rPr>
              <a:t>First, do you consider yourself Hispani</a:t>
            </a:r>
            <a:r>
              <a:rPr lang="en-US" sz="2400" dirty="0">
                <a:solidFill>
                  <a:srgbClr val="221E1F"/>
                </a:solidFill>
                <a:latin typeface="Univers LT Std 45 Light"/>
              </a:rPr>
              <a:t>c or Latino?</a:t>
            </a:r>
          </a:p>
          <a:p>
            <a:pPr marL="509588" indent="-509588">
              <a:buFont typeface="Wingdings" panose="05000000000000000000" pitchFamily="2" charset="2"/>
              <a:buChar char="q"/>
            </a:pPr>
            <a:r>
              <a:rPr lang="en-US" sz="2400" b="0" i="0" u="none" strike="noStrike" baseline="0" dirty="0">
                <a:solidFill>
                  <a:srgbClr val="221E1F"/>
                </a:solidFill>
                <a:latin typeface="Univers LT Std 45 Light"/>
              </a:rPr>
              <a:t>Yes</a:t>
            </a:r>
          </a:p>
          <a:p>
            <a:pPr marL="509588" indent="-509588">
              <a:buFont typeface="Wingdings" panose="05000000000000000000" pitchFamily="2" charset="2"/>
              <a:buChar char="q"/>
            </a:pPr>
            <a:r>
              <a:rPr lang="en-US" sz="2400" dirty="0">
                <a:solidFill>
                  <a:srgbClr val="221E1F"/>
                </a:solidFill>
                <a:latin typeface="Univers LT Std 45 Light"/>
              </a:rPr>
              <a:t>No</a:t>
            </a:r>
          </a:p>
          <a:p>
            <a:pPr marL="509588" indent="-509588">
              <a:buFont typeface="Wingdings" panose="05000000000000000000" pitchFamily="2" charset="2"/>
              <a:buChar char="q"/>
            </a:pPr>
            <a:r>
              <a:rPr lang="en-US" sz="2400" b="0" i="0" u="none" strike="noStrike" baseline="0" dirty="0">
                <a:solidFill>
                  <a:srgbClr val="221E1F"/>
                </a:solidFill>
                <a:latin typeface="Univers LT Std 45 Light"/>
              </a:rPr>
              <a:t>Declined</a:t>
            </a:r>
          </a:p>
          <a:p>
            <a:pPr marL="509588" indent="-509588">
              <a:buFont typeface="Wingdings" panose="05000000000000000000" pitchFamily="2" charset="2"/>
              <a:buChar char="q"/>
            </a:pPr>
            <a:r>
              <a:rPr lang="en-US" sz="2400" dirty="0">
                <a:solidFill>
                  <a:srgbClr val="221E1F"/>
                </a:solidFill>
                <a:latin typeface="Univers LT Std 45 Light"/>
              </a:rPr>
              <a:t>Unknown</a:t>
            </a:r>
            <a:endParaRPr lang="en-US" sz="2400" b="0" i="0" u="none" strike="noStrike" baseline="0" dirty="0">
              <a:solidFill>
                <a:srgbClr val="221E1F"/>
              </a:solidFill>
              <a:latin typeface="Univers LT Std 45 Light"/>
            </a:endParaRPr>
          </a:p>
        </p:txBody>
      </p:sp>
      <p:sp>
        <p:nvSpPr>
          <p:cNvPr id="10" name="Content Placeholder 2">
            <a:extLst>
              <a:ext uri="{FF2B5EF4-FFF2-40B4-BE49-F238E27FC236}">
                <a16:creationId xmlns:a16="http://schemas.microsoft.com/office/drawing/2014/main" id="{CBC45CA6-52BC-4EBF-8E59-57ADFDCB4908}"/>
              </a:ext>
            </a:extLst>
          </p:cNvPr>
          <p:cNvSpPr txBox="1">
            <a:spLocks/>
          </p:cNvSpPr>
          <p:nvPr/>
        </p:nvSpPr>
        <p:spPr>
          <a:xfrm>
            <a:off x="5990433" y="2200300"/>
            <a:ext cx="5728543" cy="44769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Which category or categories best describe your race?”</a:t>
            </a:r>
          </a:p>
          <a:p>
            <a:pPr>
              <a:buFont typeface="Wingdings" panose="05000000000000000000" pitchFamily="2" charset="2"/>
              <a:buChar char="q"/>
            </a:pPr>
            <a:r>
              <a:rPr lang="en-US" sz="2400" dirty="0"/>
              <a:t>American Indian or Alaska Native</a:t>
            </a:r>
          </a:p>
          <a:p>
            <a:pPr>
              <a:buFont typeface="Wingdings" panose="05000000000000000000" pitchFamily="2" charset="2"/>
              <a:buChar char="q"/>
            </a:pPr>
            <a:r>
              <a:rPr lang="en-US" sz="2400" dirty="0"/>
              <a:t>Asian</a:t>
            </a:r>
          </a:p>
          <a:p>
            <a:pPr>
              <a:buFont typeface="Wingdings" panose="05000000000000000000" pitchFamily="2" charset="2"/>
              <a:buChar char="q"/>
            </a:pPr>
            <a:r>
              <a:rPr lang="en-US" sz="2400" dirty="0"/>
              <a:t>Black or African American</a:t>
            </a:r>
          </a:p>
          <a:p>
            <a:pPr>
              <a:buFont typeface="Wingdings" panose="05000000000000000000" pitchFamily="2" charset="2"/>
              <a:buChar char="q"/>
            </a:pPr>
            <a:r>
              <a:rPr lang="en-US" sz="2400" dirty="0"/>
              <a:t>Native Hawaiian or Other Pacific </a:t>
            </a:r>
          </a:p>
          <a:p>
            <a:pPr>
              <a:buFont typeface="Wingdings" panose="05000000000000000000" pitchFamily="2" charset="2"/>
              <a:buChar char="q"/>
            </a:pPr>
            <a:r>
              <a:rPr lang="en-US" sz="2400" dirty="0"/>
              <a:t>White</a:t>
            </a:r>
          </a:p>
          <a:p>
            <a:pPr>
              <a:buFont typeface="Wingdings" panose="05000000000000000000" pitchFamily="2" charset="2"/>
              <a:buChar char="q"/>
            </a:pPr>
            <a:r>
              <a:rPr lang="en-US" sz="2400" dirty="0"/>
              <a:t>Declined</a:t>
            </a:r>
          </a:p>
          <a:p>
            <a:pPr>
              <a:buFont typeface="Wingdings" panose="05000000000000000000" pitchFamily="2" charset="2"/>
              <a:buChar char="q"/>
            </a:pPr>
            <a:r>
              <a:rPr lang="en-US" sz="2400" dirty="0"/>
              <a:t>Unknown</a:t>
            </a:r>
          </a:p>
          <a:p>
            <a:pPr>
              <a:buFont typeface="Wingdings" panose="05000000000000000000" pitchFamily="2" charset="2"/>
              <a:buChar char="q"/>
            </a:pPr>
            <a:r>
              <a:rPr lang="en-US" sz="2400" dirty="0"/>
              <a:t>Other Race </a:t>
            </a:r>
          </a:p>
        </p:txBody>
      </p:sp>
      <p:sp>
        <p:nvSpPr>
          <p:cNvPr id="11" name="TextBox 10">
            <a:extLst>
              <a:ext uri="{FF2B5EF4-FFF2-40B4-BE49-F238E27FC236}">
                <a16:creationId xmlns:a16="http://schemas.microsoft.com/office/drawing/2014/main" id="{224C16D9-1595-4F1F-B224-60A588237A8A}"/>
              </a:ext>
            </a:extLst>
          </p:cNvPr>
          <p:cNvSpPr txBox="1"/>
          <p:nvPr/>
        </p:nvSpPr>
        <p:spPr>
          <a:xfrm>
            <a:off x="6095121" y="6550223"/>
            <a:ext cx="5969678" cy="307777"/>
          </a:xfrm>
          <a:prstGeom prst="rect">
            <a:avLst/>
          </a:prstGeom>
          <a:noFill/>
        </p:spPr>
        <p:txBody>
          <a:bodyPr wrap="square">
            <a:spAutoFit/>
          </a:bodyPr>
          <a:lstStyle/>
          <a:p>
            <a:r>
              <a:rPr lang="en-US" sz="1400" dirty="0"/>
              <a:t>https://www.hcup-us.ahrq.gov/datainnovations/raceethnicitytoolkit/nm2.pdf</a:t>
            </a:r>
          </a:p>
        </p:txBody>
      </p:sp>
    </p:spTree>
    <p:extLst>
      <p:ext uri="{BB962C8B-B14F-4D97-AF65-F5344CB8AC3E}">
        <p14:creationId xmlns:p14="http://schemas.microsoft.com/office/powerpoint/2010/main" val="19412552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87A2526-35A6-4CD2-A153-B61D9FA5DCFA}"/>
              </a:ext>
            </a:extLst>
          </p:cNvPr>
          <p:cNvSpPr txBox="1">
            <a:spLocks/>
          </p:cNvSpPr>
          <p:nvPr/>
        </p:nvSpPr>
        <p:spPr>
          <a:xfrm>
            <a:off x="301104" y="204422"/>
            <a:ext cx="10515600" cy="78440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t>Capturing Data in Epic: </a:t>
            </a:r>
            <a:r>
              <a:rPr lang="en-US" sz="3600" b="1" dirty="0"/>
              <a:t>Ethnic Group</a:t>
            </a:r>
          </a:p>
        </p:txBody>
      </p:sp>
      <p:pic>
        <p:nvPicPr>
          <p:cNvPr id="4" name="Picture 3"/>
          <p:cNvPicPr>
            <a:picLocks noChangeAspect="1"/>
          </p:cNvPicPr>
          <p:nvPr/>
        </p:nvPicPr>
        <p:blipFill>
          <a:blip r:embed="rId3"/>
          <a:stretch>
            <a:fillRect/>
          </a:stretch>
        </p:blipFill>
        <p:spPr>
          <a:xfrm>
            <a:off x="2094701" y="1626949"/>
            <a:ext cx="5409524" cy="4914286"/>
          </a:xfrm>
          <a:prstGeom prst="rect">
            <a:avLst/>
          </a:prstGeom>
        </p:spPr>
      </p:pic>
    </p:spTree>
    <p:extLst>
      <p:ext uri="{BB962C8B-B14F-4D97-AF65-F5344CB8AC3E}">
        <p14:creationId xmlns:p14="http://schemas.microsoft.com/office/powerpoint/2010/main" val="19280131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87A2526-35A6-4CD2-A153-B61D9FA5DCFA}"/>
              </a:ext>
            </a:extLst>
          </p:cNvPr>
          <p:cNvSpPr txBox="1">
            <a:spLocks/>
          </p:cNvSpPr>
          <p:nvPr/>
        </p:nvSpPr>
        <p:spPr>
          <a:xfrm>
            <a:off x="301104" y="204422"/>
            <a:ext cx="10515600" cy="78440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t>Capturing Data in Epic: </a:t>
            </a:r>
            <a:r>
              <a:rPr lang="en-US" sz="3600" b="1" dirty="0"/>
              <a:t>Race</a:t>
            </a:r>
          </a:p>
        </p:txBody>
      </p:sp>
      <p:pic>
        <p:nvPicPr>
          <p:cNvPr id="2" name="Picture 1"/>
          <p:cNvPicPr>
            <a:picLocks noChangeAspect="1"/>
          </p:cNvPicPr>
          <p:nvPr/>
        </p:nvPicPr>
        <p:blipFill>
          <a:blip r:embed="rId3"/>
          <a:stretch>
            <a:fillRect/>
          </a:stretch>
        </p:blipFill>
        <p:spPr>
          <a:xfrm>
            <a:off x="607095" y="1135630"/>
            <a:ext cx="5409524" cy="4914286"/>
          </a:xfrm>
          <a:prstGeom prst="rect">
            <a:avLst/>
          </a:prstGeom>
        </p:spPr>
      </p:pic>
      <p:pic>
        <p:nvPicPr>
          <p:cNvPr id="1026" name="Picture 2" descr="C:\Users\ljhorton\AppData\Local\Temp\SNAGHTML108d57a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2853" y="4751893"/>
            <a:ext cx="5358120" cy="1298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111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87A2526-35A6-4CD2-A153-B61D9FA5DCFA}"/>
              </a:ext>
            </a:extLst>
          </p:cNvPr>
          <p:cNvSpPr txBox="1">
            <a:spLocks/>
          </p:cNvSpPr>
          <p:nvPr/>
        </p:nvSpPr>
        <p:spPr>
          <a:xfrm>
            <a:off x="301104" y="204422"/>
            <a:ext cx="10515600" cy="78440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t>Primary Language Data Collection </a:t>
            </a:r>
          </a:p>
        </p:txBody>
      </p:sp>
      <p:sp>
        <p:nvSpPr>
          <p:cNvPr id="4" name="Content Placeholder 2">
            <a:extLst>
              <a:ext uri="{FF2B5EF4-FFF2-40B4-BE49-F238E27FC236}">
                <a16:creationId xmlns:a16="http://schemas.microsoft.com/office/drawing/2014/main" id="{71D688F5-08F6-4D06-BCB5-E6EDFA6A9E83}"/>
              </a:ext>
            </a:extLst>
          </p:cNvPr>
          <p:cNvSpPr txBox="1">
            <a:spLocks/>
          </p:cNvSpPr>
          <p:nvPr/>
        </p:nvSpPr>
        <p:spPr>
          <a:xfrm>
            <a:off x="435935" y="1061709"/>
            <a:ext cx="10515601" cy="9372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07000"/>
              </a:lnSpc>
              <a:spcBef>
                <a:spcPts val="0"/>
              </a:spcBef>
              <a:spcAft>
                <a:spcPts val="80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In addition to race and ethnicity, the OMB data collection standards include a question for capturing English language proficiency and optional question for language spoken at home: </a:t>
            </a: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ontent Placeholder 2">
            <a:extLst>
              <a:ext uri="{FF2B5EF4-FFF2-40B4-BE49-F238E27FC236}">
                <a16:creationId xmlns:a16="http://schemas.microsoft.com/office/drawing/2014/main" id="{54A437D2-EF4D-4178-9D5A-E44D8FB716A2}"/>
              </a:ext>
            </a:extLst>
          </p:cNvPr>
          <p:cNvSpPr txBox="1">
            <a:spLocks/>
          </p:cNvSpPr>
          <p:nvPr/>
        </p:nvSpPr>
        <p:spPr>
          <a:xfrm>
            <a:off x="756312" y="2096319"/>
            <a:ext cx="4371753" cy="30534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spcBef>
                <a:spcPts val="0"/>
              </a:spcBef>
              <a:spcAft>
                <a:spcPts val="0"/>
              </a:spcAft>
              <a:buNone/>
            </a:pPr>
            <a:r>
              <a:rPr lang="en-US" sz="2000" b="1" dirty="0">
                <a:solidFill>
                  <a:srgbClr val="000000"/>
                </a:solidFill>
                <a:effectLst/>
                <a:latin typeface="Calibri" panose="020F0502020204030204" pitchFamily="34" charset="0"/>
                <a:ea typeface="Calibri" panose="020F0502020204030204" pitchFamily="34" charset="0"/>
                <a:cs typeface="Gotham Book"/>
              </a:rPr>
              <a:t>Data Standard for Primary Language: </a:t>
            </a:r>
            <a:endParaRPr lang="en-US" sz="2400" b="1" dirty="0">
              <a:solidFill>
                <a:srgbClr val="000000"/>
              </a:solidFill>
              <a:latin typeface="Gotham Book"/>
              <a:ea typeface="Calibri" panose="020F0502020204030204" pitchFamily="34" charset="0"/>
              <a:cs typeface="Gotham Book"/>
            </a:endParaRPr>
          </a:p>
          <a:p>
            <a:pPr marL="0" marR="0" indent="0">
              <a:spcBef>
                <a:spcPts val="0"/>
              </a:spcBef>
              <a:spcAft>
                <a:spcPts val="0"/>
              </a:spcAft>
              <a:buNone/>
            </a:pPr>
            <a:r>
              <a:rPr lang="en-US" sz="2000" dirty="0">
                <a:solidFill>
                  <a:srgbClr val="000000"/>
                </a:solidFill>
                <a:effectLst/>
                <a:latin typeface="Calibri" panose="020F0502020204030204" pitchFamily="34" charset="0"/>
                <a:ea typeface="Calibri" panose="020F0502020204030204" pitchFamily="34" charset="0"/>
                <a:cs typeface="Gotham Book"/>
              </a:rPr>
              <a:t>How well do you speak English?</a:t>
            </a:r>
          </a:p>
          <a:p>
            <a:pPr marL="0" marR="0" indent="0">
              <a:spcBef>
                <a:spcPts val="0"/>
              </a:spcBef>
              <a:spcAft>
                <a:spcPts val="0"/>
              </a:spcAft>
              <a:buNone/>
            </a:pPr>
            <a:endParaRPr lang="en-US" sz="2400" dirty="0">
              <a:solidFill>
                <a:srgbClr val="000000"/>
              </a:solidFill>
              <a:effectLst/>
              <a:latin typeface="Gotham Book"/>
              <a:ea typeface="Calibri" panose="020F0502020204030204" pitchFamily="34" charset="0"/>
              <a:cs typeface="Gotham Book"/>
            </a:endParaRPr>
          </a:p>
          <a:p>
            <a:pPr marL="457200" marR="0" lvl="1" indent="-457200">
              <a:spcBef>
                <a:spcPts val="0"/>
              </a:spcBef>
              <a:spcAft>
                <a:spcPts val="0"/>
              </a:spcAft>
              <a:buFont typeface="Wingdings" panose="05000000000000000000" pitchFamily="2" charset="2"/>
              <a:buChar char="q"/>
            </a:pPr>
            <a:r>
              <a:rPr lang="en-US" sz="2000" dirty="0">
                <a:solidFill>
                  <a:srgbClr val="000000"/>
                </a:solidFill>
                <a:effectLst/>
                <a:latin typeface="Calibri" panose="020F0502020204030204" pitchFamily="34" charset="0"/>
                <a:ea typeface="Calibri" panose="020F0502020204030204" pitchFamily="34" charset="0"/>
                <a:cs typeface="Gotham Book"/>
              </a:rPr>
              <a:t>Very well </a:t>
            </a:r>
            <a:endParaRPr lang="en-US" dirty="0">
              <a:solidFill>
                <a:srgbClr val="000000"/>
              </a:solidFill>
              <a:effectLst/>
              <a:latin typeface="Gotham Book"/>
              <a:ea typeface="Calibri" panose="020F0502020204030204" pitchFamily="34" charset="0"/>
              <a:cs typeface="Gotham Book"/>
            </a:endParaRPr>
          </a:p>
          <a:p>
            <a:pPr marL="457200" marR="0" lvl="1" indent="-457200">
              <a:spcBef>
                <a:spcPts val="0"/>
              </a:spcBef>
              <a:spcAft>
                <a:spcPts val="0"/>
              </a:spcAft>
              <a:buFont typeface="Wingdings" panose="05000000000000000000" pitchFamily="2" charset="2"/>
              <a:buChar char="q"/>
            </a:pPr>
            <a:r>
              <a:rPr lang="en-US" sz="2000" dirty="0">
                <a:solidFill>
                  <a:srgbClr val="000000"/>
                </a:solidFill>
                <a:effectLst/>
                <a:latin typeface="Calibri" panose="020F0502020204030204" pitchFamily="34" charset="0"/>
                <a:ea typeface="Calibri" panose="020F0502020204030204" pitchFamily="34" charset="0"/>
                <a:cs typeface="Gotham Book"/>
              </a:rPr>
              <a:t>Well </a:t>
            </a:r>
            <a:endParaRPr lang="en-US" dirty="0">
              <a:solidFill>
                <a:srgbClr val="000000"/>
              </a:solidFill>
              <a:effectLst/>
              <a:latin typeface="Gotham Book"/>
              <a:ea typeface="Calibri" panose="020F0502020204030204" pitchFamily="34" charset="0"/>
              <a:cs typeface="Gotham Book"/>
            </a:endParaRPr>
          </a:p>
          <a:p>
            <a:pPr marL="457200" marR="0" lvl="1" indent="-457200">
              <a:spcBef>
                <a:spcPts val="0"/>
              </a:spcBef>
              <a:spcAft>
                <a:spcPts val="0"/>
              </a:spcAft>
              <a:buFont typeface="Wingdings" panose="05000000000000000000" pitchFamily="2" charset="2"/>
              <a:buChar char="q"/>
            </a:pPr>
            <a:r>
              <a:rPr lang="en-US" sz="2000" dirty="0">
                <a:solidFill>
                  <a:srgbClr val="000000"/>
                </a:solidFill>
                <a:effectLst/>
                <a:latin typeface="Calibri" panose="020F0502020204030204" pitchFamily="34" charset="0"/>
                <a:ea typeface="Calibri" panose="020F0502020204030204" pitchFamily="34" charset="0"/>
                <a:cs typeface="Gotham Book"/>
              </a:rPr>
              <a:t>Not at all </a:t>
            </a:r>
            <a:endParaRPr lang="en-US" dirty="0">
              <a:solidFill>
                <a:srgbClr val="000000"/>
              </a:solidFill>
              <a:effectLst/>
              <a:latin typeface="Gotham Book"/>
              <a:ea typeface="Calibri" panose="020F0502020204030204" pitchFamily="34" charset="0"/>
              <a:cs typeface="Gotham Book"/>
            </a:endParaRPr>
          </a:p>
          <a:p>
            <a:pPr marL="457200" marR="0" lvl="1" indent="-457200">
              <a:spcBef>
                <a:spcPts val="0"/>
              </a:spcBef>
              <a:spcAft>
                <a:spcPts val="0"/>
              </a:spcAft>
              <a:buFont typeface="Wingdings" panose="05000000000000000000" pitchFamily="2" charset="2"/>
              <a:buChar char="q"/>
            </a:pPr>
            <a:r>
              <a:rPr lang="en-US" sz="2000" dirty="0">
                <a:solidFill>
                  <a:srgbClr val="000000"/>
                </a:solidFill>
                <a:effectLst/>
                <a:latin typeface="Calibri" panose="020F0502020204030204" pitchFamily="34" charset="0"/>
                <a:ea typeface="Calibri" panose="020F0502020204030204" pitchFamily="34" charset="0"/>
                <a:cs typeface="Gotham Book"/>
              </a:rPr>
              <a:t>Not well </a:t>
            </a:r>
            <a:endParaRPr lang="en-US" dirty="0">
              <a:solidFill>
                <a:srgbClr val="000000"/>
              </a:solidFill>
              <a:effectLst/>
              <a:latin typeface="Gotham Book"/>
              <a:ea typeface="Calibri" panose="020F0502020204030204" pitchFamily="34" charset="0"/>
              <a:cs typeface="Gotham Book"/>
            </a:endParaRP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832CF555-8364-4B0D-A50D-3A649B8FAE7D}"/>
              </a:ext>
            </a:extLst>
          </p:cNvPr>
          <p:cNvSpPr txBox="1">
            <a:spLocks/>
          </p:cNvSpPr>
          <p:nvPr/>
        </p:nvSpPr>
        <p:spPr>
          <a:xfrm>
            <a:off x="5982767" y="2111166"/>
            <a:ext cx="4302634" cy="30534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07000"/>
              </a:lnSpc>
              <a:spcBef>
                <a:spcPts val="0"/>
              </a:spcBef>
              <a:spcAft>
                <a:spcPts val="0"/>
              </a:spcAft>
              <a:buNone/>
            </a:pPr>
            <a:r>
              <a:rPr lang="en-US" sz="2000" b="1" dirty="0">
                <a:effectLst/>
                <a:latin typeface="Calibri" panose="020F0502020204030204" pitchFamily="34" charset="0"/>
                <a:ea typeface="Calibri" panose="020F0502020204030204" pitchFamily="34" charset="0"/>
                <a:cs typeface="Calibri" panose="020F0502020204030204" pitchFamily="34" charset="0"/>
              </a:rPr>
              <a:t>Language Spoken Standard (optional): </a:t>
            </a:r>
          </a:p>
          <a:p>
            <a:pPr marL="0" marR="0" indent="0">
              <a:lnSpc>
                <a:spcPct val="107000"/>
              </a:lnSpc>
              <a:spcBef>
                <a:spcPts val="0"/>
              </a:spcBef>
              <a:spcAft>
                <a:spcPts val="0"/>
              </a:spcAft>
              <a:buNone/>
            </a:pPr>
            <a:r>
              <a:rPr lang="en-US" sz="2000" dirty="0">
                <a:effectLst/>
                <a:latin typeface="Calibri" panose="020F0502020204030204" pitchFamily="34" charset="0"/>
                <a:ea typeface="Calibri" panose="020F0502020204030204" pitchFamily="34" charset="0"/>
                <a:cs typeface="Calibri" panose="020F0502020204030204" pitchFamily="34" charset="0"/>
              </a:rPr>
              <a:t>Do you speak a language other than English at home? </a:t>
            </a:r>
          </a:p>
          <a:p>
            <a:pPr marL="0" marR="0" indent="0">
              <a:lnSpc>
                <a:spcPct val="107000"/>
              </a:lnSpc>
              <a:spcBef>
                <a:spcPts val="0"/>
              </a:spcBef>
              <a:spcAft>
                <a:spcPts val="0"/>
              </a:spcAft>
              <a:buNone/>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1" indent="-457200">
              <a:spcBef>
                <a:spcPts val="0"/>
              </a:spcBef>
              <a:spcAft>
                <a:spcPts val="0"/>
              </a:spcAft>
              <a:buFont typeface="Wingdings" panose="05000000000000000000" pitchFamily="2" charset="2"/>
              <a:buChar char="q"/>
            </a:pPr>
            <a:r>
              <a:rPr lang="en-US" sz="2000" dirty="0">
                <a:solidFill>
                  <a:srgbClr val="000000"/>
                </a:solidFill>
                <a:effectLst/>
                <a:latin typeface="Calibri" panose="020F0502020204030204" pitchFamily="34" charset="0"/>
                <a:ea typeface="Calibri" panose="020F0502020204030204" pitchFamily="34" charset="0"/>
                <a:cs typeface="Gotham Book"/>
              </a:rPr>
              <a:t>Yes </a:t>
            </a:r>
            <a:endParaRPr lang="en-US" dirty="0">
              <a:solidFill>
                <a:srgbClr val="000000"/>
              </a:solidFill>
              <a:effectLst/>
              <a:latin typeface="Gotham Book"/>
              <a:ea typeface="Calibri" panose="020F0502020204030204" pitchFamily="34" charset="0"/>
              <a:cs typeface="Gotham Book"/>
            </a:endParaRPr>
          </a:p>
          <a:p>
            <a:pPr marL="457200" marR="0" lvl="1" indent="-457200">
              <a:spcBef>
                <a:spcPts val="0"/>
              </a:spcBef>
              <a:spcAft>
                <a:spcPts val="0"/>
              </a:spcAft>
              <a:buFont typeface="Wingdings" panose="05000000000000000000" pitchFamily="2" charset="2"/>
              <a:buChar char="q"/>
            </a:pPr>
            <a:r>
              <a:rPr lang="en-US" sz="2000" dirty="0">
                <a:solidFill>
                  <a:srgbClr val="000000"/>
                </a:solidFill>
                <a:effectLst/>
                <a:latin typeface="Calibri" panose="020F0502020204030204" pitchFamily="34" charset="0"/>
                <a:ea typeface="Calibri" panose="020F0502020204030204" pitchFamily="34" charset="0"/>
                <a:cs typeface="Gotham Book"/>
              </a:rPr>
              <a:t>No </a:t>
            </a:r>
            <a:endParaRPr lang="en-US" dirty="0">
              <a:solidFill>
                <a:srgbClr val="000000"/>
              </a:solidFill>
              <a:effectLst/>
              <a:latin typeface="Gotham Book"/>
              <a:ea typeface="Calibri" panose="020F0502020204030204" pitchFamily="34" charset="0"/>
              <a:cs typeface="Gotham Book"/>
            </a:endParaRP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E2F45A4A-FC1C-409F-B3B2-28BA3554F7F3}"/>
              </a:ext>
            </a:extLst>
          </p:cNvPr>
          <p:cNvSpPr txBox="1"/>
          <p:nvPr/>
        </p:nvSpPr>
        <p:spPr>
          <a:xfrm>
            <a:off x="435935" y="6174729"/>
            <a:ext cx="11164186" cy="478849"/>
          </a:xfrm>
          <a:prstGeom prst="rect">
            <a:avLst/>
          </a:prstGeom>
          <a:noFill/>
        </p:spPr>
        <p:txBody>
          <a:bodyPr wrap="square">
            <a:spAutoFit/>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Source: U.S Department of Health And Human Services Implementation Guidance On Data Collection Standards For Race, Ethnicity, Sex, Primary Language, And Disability Status. Available at: </a:t>
            </a: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https://aspe.hhs.gov/reports/hhs-implementation-guidance-data-collection-standards-race-ethnicity-sex-primary-language-disability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descr="C:\Users\ljhorton\AppData\Local\Temp\SNAGHTML10931b4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5979" y="4268726"/>
            <a:ext cx="9610725" cy="1762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6541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03621-2E68-4AD7-83EE-AF3B33071956}"/>
              </a:ext>
            </a:extLst>
          </p:cNvPr>
          <p:cNvSpPr>
            <a:spLocks noGrp="1"/>
          </p:cNvSpPr>
          <p:nvPr>
            <p:ph type="title"/>
          </p:nvPr>
        </p:nvSpPr>
        <p:spPr>
          <a:xfrm>
            <a:off x="838200" y="365125"/>
            <a:ext cx="10515600" cy="698131"/>
          </a:xfrm>
        </p:spPr>
        <p:txBody>
          <a:bodyPr/>
          <a:lstStyle/>
          <a:p>
            <a:r>
              <a:rPr lang="en-US" b="1" dirty="0">
                <a:solidFill>
                  <a:srgbClr val="069494"/>
                </a:solidFill>
              </a:rPr>
              <a:t>Texas Law</a:t>
            </a:r>
          </a:p>
        </p:txBody>
      </p:sp>
      <p:sp>
        <p:nvSpPr>
          <p:cNvPr id="3" name="Content Placeholder 2">
            <a:extLst>
              <a:ext uri="{FF2B5EF4-FFF2-40B4-BE49-F238E27FC236}">
                <a16:creationId xmlns:a16="http://schemas.microsoft.com/office/drawing/2014/main" id="{C2CAE062-82CD-4DA6-A104-EFB26C9EE01C}"/>
              </a:ext>
            </a:extLst>
          </p:cNvPr>
          <p:cNvSpPr>
            <a:spLocks noGrp="1"/>
          </p:cNvSpPr>
          <p:nvPr>
            <p:ph idx="1"/>
          </p:nvPr>
        </p:nvSpPr>
        <p:spPr>
          <a:xfrm>
            <a:off x="838200" y="1450067"/>
            <a:ext cx="10515600" cy="4344677"/>
          </a:xfrm>
        </p:spPr>
        <p:txBody>
          <a:bodyPr>
            <a:normAutofit/>
          </a:bodyPr>
          <a:lstStyle/>
          <a:p>
            <a:pPr>
              <a:lnSpc>
                <a:spcPct val="100000"/>
              </a:lnSpc>
              <a:spcAft>
                <a:spcPts val="600"/>
              </a:spcAft>
            </a:pPr>
            <a:r>
              <a:rPr lang="en-US" b="0" i="0" u="none" strike="noStrike" baseline="0" dirty="0">
                <a:solidFill>
                  <a:srgbClr val="000000"/>
                </a:solidFill>
              </a:rPr>
              <a:t>Racial and ethnic background required to be collected on healthcare facility inpatients and outpatients by Texas State law</a:t>
            </a:r>
          </a:p>
          <a:p>
            <a:pPr>
              <a:lnSpc>
                <a:spcPct val="100000"/>
              </a:lnSpc>
              <a:spcAft>
                <a:spcPts val="600"/>
              </a:spcAft>
            </a:pPr>
            <a:endParaRPr lang="en-US" b="0" i="0" u="none" strike="noStrike" baseline="0" dirty="0">
              <a:solidFill>
                <a:srgbClr val="000000"/>
              </a:solidFill>
            </a:endParaRPr>
          </a:p>
          <a:p>
            <a:pPr>
              <a:lnSpc>
                <a:spcPct val="100000"/>
              </a:lnSpc>
              <a:spcAft>
                <a:spcPts val="600"/>
              </a:spcAft>
            </a:pPr>
            <a:r>
              <a:rPr lang="en-US" dirty="0">
                <a:solidFill>
                  <a:srgbClr val="000000"/>
                </a:solidFill>
              </a:rPr>
              <a:t>P</a:t>
            </a:r>
            <a:r>
              <a:rPr lang="en-US" b="0" i="0" u="none" strike="noStrike" baseline="0" dirty="0">
                <a:solidFill>
                  <a:srgbClr val="000000"/>
                </a:solidFill>
              </a:rPr>
              <a:t>atient should self-report: if patient unable (e.g., comatose, severely injured, died shortly after admission) or declines, healthcare facility staff should use best judgment to identify patient’s ethnic and racial background</a:t>
            </a:r>
          </a:p>
          <a:p>
            <a:pPr marL="0" indent="0">
              <a:lnSpc>
                <a:spcPct val="100000"/>
              </a:lnSpc>
              <a:spcAft>
                <a:spcPts val="600"/>
              </a:spcAft>
              <a:buNone/>
            </a:pPr>
            <a:endParaRPr lang="en-US" b="0" i="0" u="none" strike="noStrike" baseline="0" dirty="0">
              <a:solidFill>
                <a:srgbClr val="000000"/>
              </a:solidFill>
              <a:latin typeface="Verdana" panose="020B0604030504040204" pitchFamily="34" charset="0"/>
            </a:endParaRPr>
          </a:p>
          <a:p>
            <a:endParaRPr lang="en-US" sz="2400" dirty="0">
              <a:solidFill>
                <a:srgbClr val="000000"/>
              </a:solidFill>
              <a:latin typeface="Verdana" panose="020B0604030504040204" pitchFamily="34" charset="0"/>
            </a:endParaRPr>
          </a:p>
        </p:txBody>
      </p:sp>
      <p:sp>
        <p:nvSpPr>
          <p:cNvPr id="6" name="TextBox 5">
            <a:extLst>
              <a:ext uri="{FF2B5EF4-FFF2-40B4-BE49-F238E27FC236}">
                <a16:creationId xmlns:a16="http://schemas.microsoft.com/office/drawing/2014/main" id="{34972205-F5F4-4D1C-9691-3A267698F9DF}"/>
              </a:ext>
            </a:extLst>
          </p:cNvPr>
          <p:cNvSpPr txBox="1"/>
          <p:nvPr/>
        </p:nvSpPr>
        <p:spPr>
          <a:xfrm>
            <a:off x="452074" y="5968915"/>
            <a:ext cx="11570882" cy="646331"/>
          </a:xfrm>
          <a:prstGeom prst="rect">
            <a:avLst/>
          </a:prstGeom>
          <a:noFill/>
        </p:spPr>
        <p:txBody>
          <a:bodyPr wrap="square">
            <a:spAutoFit/>
          </a:bodyPr>
          <a:lstStyle/>
          <a:p>
            <a:pPr marL="0" indent="0">
              <a:buNone/>
            </a:pPr>
            <a:r>
              <a:rPr lang="en-US" sz="1200" dirty="0">
                <a:solidFill>
                  <a:srgbClr val="000000"/>
                </a:solidFill>
              </a:rPr>
              <a:t>Source: </a:t>
            </a:r>
            <a:r>
              <a:rPr lang="en-US" sz="1200" dirty="0">
                <a:solidFill>
                  <a:srgbClr val="000000"/>
                </a:solidFill>
                <a:hlinkClick r:id="rId3"/>
              </a:rPr>
              <a:t>https://dshs.texas.gov/thcic/hospitals/5010_InpatientandOutpatientAppendices.pdf</a:t>
            </a:r>
            <a:endParaRPr lang="en-US" sz="1200" dirty="0">
              <a:solidFill>
                <a:srgbClr val="000000"/>
              </a:solidFill>
            </a:endParaRPr>
          </a:p>
          <a:p>
            <a:pPr marL="0" indent="0">
              <a:buNone/>
            </a:pPr>
            <a:r>
              <a:rPr lang="en-US" sz="1200" dirty="0"/>
              <a:t>Texas State law</a:t>
            </a:r>
            <a:r>
              <a:rPr lang="en-US" sz="1200" dirty="0">
                <a:hlinkClick r:id="rId4"/>
              </a:rPr>
              <a:t> Chapter 108, Texas Health &amp; Safety Code </a:t>
            </a:r>
            <a:r>
              <a:rPr lang="en-US" sz="1200" dirty="0"/>
              <a:t>and administrative rules found at</a:t>
            </a:r>
            <a:r>
              <a:rPr lang="en-US" sz="1200" dirty="0">
                <a:hlinkClick r:id="rId5"/>
              </a:rPr>
              <a:t> Title 25 Texas Administrative Code, Chapter 421, Rule 421.9 (C) 1 and 2 </a:t>
            </a:r>
            <a:r>
              <a:rPr lang="en-US" sz="1200" dirty="0"/>
              <a:t>or </a:t>
            </a:r>
            <a:r>
              <a:rPr lang="en-US" sz="1200" dirty="0">
                <a:hlinkClick r:id="rId6"/>
              </a:rPr>
              <a:t>Title 25 Texas Administrative Code, Chapter 421, Rule 421.67 (C) 1 and 2.</a:t>
            </a:r>
            <a:endParaRPr lang="en-US" sz="1200" dirty="0">
              <a:solidFill>
                <a:srgbClr val="000000"/>
              </a:solidFill>
            </a:endParaRPr>
          </a:p>
        </p:txBody>
      </p:sp>
    </p:spTree>
    <p:extLst>
      <p:ext uri="{BB962C8B-B14F-4D97-AF65-F5344CB8AC3E}">
        <p14:creationId xmlns:p14="http://schemas.microsoft.com/office/powerpoint/2010/main" val="39065876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87A2526-35A6-4CD2-A153-B61D9FA5DCFA}"/>
              </a:ext>
            </a:extLst>
          </p:cNvPr>
          <p:cNvSpPr txBox="1">
            <a:spLocks/>
          </p:cNvSpPr>
          <p:nvPr/>
        </p:nvSpPr>
        <p:spPr>
          <a:xfrm>
            <a:off x="301104" y="204422"/>
            <a:ext cx="7579784" cy="78440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069494"/>
                </a:solidFill>
              </a:rPr>
              <a:t>Uniform Framework and Strategies for Data Collection</a:t>
            </a:r>
          </a:p>
        </p:txBody>
      </p:sp>
      <p:sp>
        <p:nvSpPr>
          <p:cNvPr id="4" name="Content Placeholder 2">
            <a:extLst>
              <a:ext uri="{FF2B5EF4-FFF2-40B4-BE49-F238E27FC236}">
                <a16:creationId xmlns:a16="http://schemas.microsoft.com/office/drawing/2014/main" id="{71D688F5-08F6-4D06-BCB5-E6EDFA6A9E83}"/>
              </a:ext>
            </a:extLst>
          </p:cNvPr>
          <p:cNvSpPr txBox="1">
            <a:spLocks/>
          </p:cNvSpPr>
          <p:nvPr/>
        </p:nvSpPr>
        <p:spPr>
          <a:xfrm>
            <a:off x="636814" y="1441342"/>
            <a:ext cx="10918371" cy="448099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rabicPeriod"/>
            </a:pPr>
            <a:r>
              <a:rPr lang="en-US" sz="2600" b="0" i="0" u="none" strike="noStrike" baseline="0" dirty="0">
                <a:solidFill>
                  <a:srgbClr val="221E1F"/>
                </a:solidFill>
                <a:latin typeface="Univers LT Std 45 Light"/>
              </a:rPr>
              <a:t>Rationale for providing information</a:t>
            </a:r>
          </a:p>
          <a:p>
            <a:pPr marL="514350" indent="-514350">
              <a:buFont typeface="+mj-lt"/>
              <a:buAutoNum type="arabicPeriod"/>
            </a:pPr>
            <a:endParaRPr lang="en-US" sz="2600" b="0" i="0" u="none" strike="noStrike" baseline="0" dirty="0">
              <a:solidFill>
                <a:srgbClr val="221E1F"/>
              </a:solidFill>
              <a:latin typeface="Univers LT Std 45 Light"/>
            </a:endParaRPr>
          </a:p>
          <a:p>
            <a:pPr marL="342900" indent="-342900">
              <a:buFont typeface="+mj-lt"/>
              <a:buAutoNum type="arabicPeriod"/>
            </a:pPr>
            <a:r>
              <a:rPr lang="en-US" sz="2600" b="0" i="0" u="none" strike="noStrike" baseline="0" dirty="0">
                <a:solidFill>
                  <a:srgbClr val="221E1F"/>
                </a:solidFill>
                <a:latin typeface="Univers LT Std 45 Light"/>
              </a:rPr>
              <a:t>Script for staff</a:t>
            </a:r>
          </a:p>
          <a:p>
            <a:pPr marL="342900" indent="-342900">
              <a:buFont typeface="+mj-lt"/>
              <a:buAutoNum type="arabicPeriod"/>
            </a:pPr>
            <a:endParaRPr lang="en-US" sz="2600" b="0" i="0" u="none" strike="noStrike" baseline="0" dirty="0">
              <a:solidFill>
                <a:srgbClr val="221E1F"/>
              </a:solidFill>
              <a:latin typeface="Univers LT Std 45 Light"/>
            </a:endParaRPr>
          </a:p>
          <a:p>
            <a:pPr marL="342900" indent="-342900">
              <a:buFont typeface="+mj-lt"/>
              <a:buAutoNum type="arabicPeriod"/>
            </a:pPr>
            <a:r>
              <a:rPr lang="en-US" sz="2600" b="0" i="0" u="none" strike="noStrike" baseline="0" dirty="0">
                <a:solidFill>
                  <a:srgbClr val="221E1F"/>
                </a:solidFill>
                <a:latin typeface="Univers LT Std 45 Light"/>
              </a:rPr>
              <a:t>Method for self-reporting </a:t>
            </a:r>
          </a:p>
          <a:p>
            <a:pPr marL="342900" indent="-342900">
              <a:buFont typeface="+mj-lt"/>
              <a:buAutoNum type="arabicPeriod"/>
            </a:pPr>
            <a:endParaRPr lang="en-US" sz="2600" b="0" i="0" u="none" strike="noStrike" baseline="0" dirty="0">
              <a:solidFill>
                <a:srgbClr val="221E1F"/>
              </a:solidFill>
              <a:latin typeface="Univers LT Std 45 Light"/>
            </a:endParaRPr>
          </a:p>
          <a:p>
            <a:pPr marL="342900" indent="-342900">
              <a:buFont typeface="+mj-lt"/>
              <a:buAutoNum type="arabicPeriod"/>
            </a:pPr>
            <a:r>
              <a:rPr lang="en-US" sz="2600" b="0" i="0" u="none" strike="noStrike" baseline="0" dirty="0">
                <a:solidFill>
                  <a:srgbClr val="221E1F"/>
                </a:solidFill>
                <a:latin typeface="Univers LT Std 45 Light"/>
              </a:rPr>
              <a:t>Standardized approach for using OMB categories for analysis and reporting </a:t>
            </a:r>
          </a:p>
          <a:p>
            <a:pPr marL="342900" indent="-342900">
              <a:buFont typeface="+mj-lt"/>
              <a:buAutoNum type="arabicPeriod"/>
            </a:pPr>
            <a:endParaRPr lang="en-US" sz="2600" b="0" i="0" u="none" strike="noStrike" baseline="0" dirty="0">
              <a:solidFill>
                <a:srgbClr val="221E1F"/>
              </a:solidFill>
              <a:latin typeface="Univers LT Std 45 Light"/>
            </a:endParaRPr>
          </a:p>
          <a:p>
            <a:pPr marL="342900" indent="-342900">
              <a:buFont typeface="+mj-lt"/>
              <a:buAutoNum type="arabicPeriod"/>
            </a:pPr>
            <a:r>
              <a:rPr lang="en-US" sz="2600" b="0" i="0" u="none" strike="noStrike" baseline="0" dirty="0">
                <a:solidFill>
                  <a:srgbClr val="221E1F"/>
                </a:solidFill>
                <a:latin typeface="Univers LT Std 45 Light"/>
              </a:rPr>
              <a:t>Assurances for confidentiality</a:t>
            </a:r>
          </a:p>
        </p:txBody>
      </p:sp>
      <p:sp>
        <p:nvSpPr>
          <p:cNvPr id="5" name="TextBox 4">
            <a:extLst>
              <a:ext uri="{FF2B5EF4-FFF2-40B4-BE49-F238E27FC236}">
                <a16:creationId xmlns:a16="http://schemas.microsoft.com/office/drawing/2014/main" id="{BC80A294-FDA6-468D-94CD-55882D29030F}"/>
              </a:ext>
            </a:extLst>
          </p:cNvPr>
          <p:cNvSpPr txBox="1"/>
          <p:nvPr/>
        </p:nvSpPr>
        <p:spPr>
          <a:xfrm>
            <a:off x="189707" y="6457890"/>
            <a:ext cx="11812586" cy="400110"/>
          </a:xfrm>
          <a:prstGeom prst="rect">
            <a:avLst/>
          </a:prstGeom>
          <a:noFill/>
        </p:spPr>
        <p:txBody>
          <a:bodyPr wrap="square" rtlCol="0">
            <a:spAutoFit/>
          </a:bodyPr>
          <a:lstStyle/>
          <a:p>
            <a:r>
              <a:rPr lang="en-US" sz="1000" dirty="0"/>
              <a:t>Source: AHA (2021) Data-Driven Care Delivery: Data Collection, Stratification and Use. Available from:  https://ifdhe.aha.org/system/files/media/file/2021/04/ifdhe_real_data_toolkit_1.pdf</a:t>
            </a:r>
          </a:p>
          <a:p>
            <a:endParaRPr lang="en-US" sz="1000" dirty="0"/>
          </a:p>
        </p:txBody>
      </p:sp>
    </p:spTree>
    <p:extLst>
      <p:ext uri="{BB962C8B-B14F-4D97-AF65-F5344CB8AC3E}">
        <p14:creationId xmlns:p14="http://schemas.microsoft.com/office/powerpoint/2010/main" val="37175515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Title 1">
            <a:extLst>
              <a:ext uri="{FF2B5EF4-FFF2-40B4-BE49-F238E27FC236}">
                <a16:creationId xmlns:a16="http://schemas.microsoft.com/office/drawing/2014/main" id="{F87A2526-35A6-4CD2-A153-B61D9FA5DCFA}"/>
              </a:ext>
            </a:extLst>
          </p:cNvPr>
          <p:cNvSpPr txBox="1">
            <a:spLocks/>
          </p:cNvSpPr>
          <p:nvPr/>
        </p:nvSpPr>
        <p:spPr>
          <a:xfrm>
            <a:off x="479394" y="1049534"/>
            <a:ext cx="3939688" cy="55831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Aft>
                <a:spcPts val="600"/>
              </a:spcAft>
            </a:pPr>
            <a:r>
              <a:rPr lang="en-US" sz="4800" b="1" kern="1200" dirty="0">
                <a:solidFill>
                  <a:schemeClr val="tx1"/>
                </a:solidFill>
                <a:latin typeface="+mj-lt"/>
                <a:ea typeface="+mj-ea"/>
                <a:cs typeface="+mj-cs"/>
              </a:rPr>
              <a:t>Questions to Guide REaL Data Collection Improvements</a:t>
            </a:r>
          </a:p>
        </p:txBody>
      </p:sp>
      <p:cxnSp>
        <p:nvCxnSpPr>
          <p:cNvPr id="13" name="Straight Connector 12">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BC80A294-FDA6-468D-94CD-55882D29030F}"/>
              </a:ext>
            </a:extLst>
          </p:cNvPr>
          <p:cNvSpPr txBox="1"/>
          <p:nvPr/>
        </p:nvSpPr>
        <p:spPr>
          <a:xfrm>
            <a:off x="189707" y="6589894"/>
            <a:ext cx="11812586" cy="477054"/>
          </a:xfrm>
          <a:prstGeom prst="rect">
            <a:avLst/>
          </a:prstGeom>
          <a:noFill/>
        </p:spPr>
        <p:txBody>
          <a:bodyPr wrap="square" rtlCol="0">
            <a:spAutoFit/>
          </a:bodyPr>
          <a:lstStyle/>
          <a:p>
            <a:pPr>
              <a:spcAft>
                <a:spcPts val="600"/>
              </a:spcAft>
            </a:pPr>
            <a:r>
              <a:rPr lang="en-US" sz="1000" dirty="0"/>
              <a:t>Source: AHA (2021) Data-Driven Care Delivery: Data Collection, Stratification and Use. Available from:  https://ifdhe.aha.org/system/files/media/file/2021/04/ifdhe_real_data_toolkit_1.pdf</a:t>
            </a:r>
          </a:p>
          <a:p>
            <a:pPr>
              <a:spcAft>
                <a:spcPts val="600"/>
              </a:spcAft>
            </a:pPr>
            <a:endParaRPr lang="en-US" sz="1000" dirty="0"/>
          </a:p>
        </p:txBody>
      </p:sp>
      <p:graphicFrame>
        <p:nvGraphicFramePr>
          <p:cNvPr id="7" name="Content Placeholder 2">
            <a:extLst>
              <a:ext uri="{FF2B5EF4-FFF2-40B4-BE49-F238E27FC236}">
                <a16:creationId xmlns:a16="http://schemas.microsoft.com/office/drawing/2014/main" id="{2B836EE4-7A5E-4B79-9B6F-EA160D493A2C}"/>
              </a:ext>
            </a:extLst>
          </p:cNvPr>
          <p:cNvGraphicFramePr/>
          <p:nvPr>
            <p:extLst>
              <p:ext uri="{D42A27DB-BD31-4B8C-83A1-F6EECF244321}">
                <p14:modId xmlns:p14="http://schemas.microsoft.com/office/powerpoint/2010/main" val="4002238962"/>
              </p:ext>
            </p:extLst>
          </p:nvPr>
        </p:nvGraphicFramePr>
        <p:xfrm>
          <a:off x="5108535" y="1049534"/>
          <a:ext cx="6245265" cy="5589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94371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87A2526-35A6-4CD2-A153-B61D9FA5DCFA}"/>
              </a:ext>
            </a:extLst>
          </p:cNvPr>
          <p:cNvSpPr txBox="1">
            <a:spLocks/>
          </p:cNvSpPr>
          <p:nvPr/>
        </p:nvSpPr>
        <p:spPr>
          <a:xfrm>
            <a:off x="414969" y="290697"/>
            <a:ext cx="7336166" cy="103975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069494"/>
                </a:solidFill>
                <a:cs typeface="Times New Roman" panose="02020603050405020304" pitchFamily="18" charset="0"/>
              </a:rPr>
              <a:t>Organization Engagement</a:t>
            </a:r>
          </a:p>
        </p:txBody>
      </p:sp>
      <p:sp>
        <p:nvSpPr>
          <p:cNvPr id="4" name="Content Placeholder 2">
            <a:extLst>
              <a:ext uri="{FF2B5EF4-FFF2-40B4-BE49-F238E27FC236}">
                <a16:creationId xmlns:a16="http://schemas.microsoft.com/office/drawing/2014/main" id="{71D688F5-08F6-4D06-BCB5-E6EDFA6A9E83}"/>
              </a:ext>
            </a:extLst>
          </p:cNvPr>
          <p:cNvSpPr txBox="1">
            <a:spLocks/>
          </p:cNvSpPr>
          <p:nvPr/>
        </p:nvSpPr>
        <p:spPr>
          <a:xfrm>
            <a:off x="365201" y="1756006"/>
            <a:ext cx="11461597" cy="6200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0" i="0" u="none" strike="noStrike" baseline="0" dirty="0">
                <a:solidFill>
                  <a:srgbClr val="221E1F"/>
                </a:solidFill>
                <a:latin typeface="Gill Sans MT" panose="020B0502020104020203" pitchFamily="34" charset="0"/>
              </a:rPr>
              <a:t>Key areas to be represented in </a:t>
            </a:r>
            <a:r>
              <a:rPr lang="en-US" dirty="0">
                <a:latin typeface="Calibri" panose="020F0502020204030204" pitchFamily="34" charset="0"/>
                <a:cs typeface="Times New Roman" panose="02020603050405020304" pitchFamily="18" charset="0"/>
              </a:rPr>
              <a:t>improving the collection and use of REaL data</a:t>
            </a:r>
            <a:r>
              <a:rPr lang="en-US" b="0" i="0" u="none" strike="noStrike" baseline="0" dirty="0">
                <a:solidFill>
                  <a:srgbClr val="221E1F"/>
                </a:solidFill>
                <a:latin typeface="Gill Sans MT" panose="020B0502020104020203" pitchFamily="34" charset="0"/>
              </a:rPr>
              <a:t>:</a:t>
            </a:r>
            <a:r>
              <a:rPr lang="en-US" sz="2400" b="0" i="0" u="none" strike="noStrike" baseline="0" dirty="0">
                <a:solidFill>
                  <a:srgbClr val="221E1F"/>
                </a:solidFill>
                <a:latin typeface="Gill Sans MT" panose="020B0502020104020203" pitchFamily="34" charset="0"/>
              </a:rPr>
              <a:t> </a:t>
            </a:r>
          </a:p>
          <a:p>
            <a:pPr marL="0" indent="0">
              <a:spcAft>
                <a:spcPts val="1200"/>
              </a:spcAft>
              <a:buNone/>
            </a:pPr>
            <a:endParaRPr lang="en-US" sz="3200" dirty="0">
              <a:latin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AFB3FE0D-10CE-4531-B5DA-AC51E390D71A}"/>
              </a:ext>
            </a:extLst>
          </p:cNvPr>
          <p:cNvSpPr txBox="1"/>
          <p:nvPr/>
        </p:nvSpPr>
        <p:spPr>
          <a:xfrm>
            <a:off x="605042" y="6305693"/>
            <a:ext cx="11461598" cy="261610"/>
          </a:xfrm>
          <a:prstGeom prst="rect">
            <a:avLst/>
          </a:prstGeom>
          <a:noFill/>
        </p:spPr>
        <p:txBody>
          <a:bodyPr wrap="square">
            <a:spAutoFit/>
          </a:bodyPr>
          <a:lstStyle/>
          <a:p>
            <a:r>
              <a:rPr lang="en-US" sz="1100" dirty="0">
                <a:solidFill>
                  <a:srgbClr val="201E1F"/>
                </a:solidFill>
                <a:latin typeface="Gill Sans MT" panose="020B0502020104020203" pitchFamily="34" charset="0"/>
              </a:rPr>
              <a:t>Source: </a:t>
            </a:r>
            <a:r>
              <a:rPr lang="en-US" sz="1100" b="0" i="0" u="none" strike="noStrike" baseline="0" dirty="0">
                <a:solidFill>
                  <a:srgbClr val="201E1F"/>
                </a:solidFill>
                <a:latin typeface="Gill Sans MT" panose="020B0502020104020203" pitchFamily="34" charset="0"/>
              </a:rPr>
              <a:t>Health Research &amp; Educational Trust. (2014). </a:t>
            </a:r>
            <a:r>
              <a:rPr lang="en-US" sz="1100" b="0" i="1" u="none" strike="noStrike" baseline="0" dirty="0">
                <a:solidFill>
                  <a:srgbClr val="201E1F"/>
                </a:solidFill>
                <a:latin typeface="Gill Sans MT" panose="020B0502020104020203" pitchFamily="34" charset="0"/>
              </a:rPr>
              <a:t>A framework for stratifying race, ethnicity and language data</a:t>
            </a:r>
            <a:r>
              <a:rPr lang="en-US" sz="1100" b="0" i="0" u="none" strike="noStrike" baseline="0" dirty="0">
                <a:solidFill>
                  <a:srgbClr val="201E1F"/>
                </a:solidFill>
                <a:latin typeface="Gill Sans MT" panose="020B0502020104020203" pitchFamily="34" charset="0"/>
              </a:rPr>
              <a:t>. Available from: </a:t>
            </a:r>
            <a:r>
              <a:rPr lang="en-US" sz="1100" b="0" i="0" u="sng" strike="noStrike" baseline="0" dirty="0">
                <a:solidFill>
                  <a:srgbClr val="0000FF"/>
                </a:solidFill>
                <a:latin typeface="Gill Sans MT" panose="020B0502020104020203" pitchFamily="34" charset="0"/>
              </a:rPr>
              <a:t>www.hpoe.org</a:t>
            </a:r>
            <a:endParaRPr lang="en-US" sz="1100" dirty="0"/>
          </a:p>
        </p:txBody>
      </p:sp>
      <p:graphicFrame>
        <p:nvGraphicFramePr>
          <p:cNvPr id="6" name="Table 6">
            <a:extLst>
              <a:ext uri="{FF2B5EF4-FFF2-40B4-BE49-F238E27FC236}">
                <a16:creationId xmlns:a16="http://schemas.microsoft.com/office/drawing/2014/main" id="{9A452E97-9EC9-4303-8CC5-BC49BE67119F}"/>
              </a:ext>
            </a:extLst>
          </p:cNvPr>
          <p:cNvGraphicFramePr>
            <a:graphicFrameLocks noGrp="1"/>
          </p:cNvGraphicFramePr>
          <p:nvPr>
            <p:extLst>
              <p:ext uri="{D42A27DB-BD31-4B8C-83A1-F6EECF244321}">
                <p14:modId xmlns:p14="http://schemas.microsoft.com/office/powerpoint/2010/main" val="4210168373"/>
              </p:ext>
            </p:extLst>
          </p:nvPr>
        </p:nvGraphicFramePr>
        <p:xfrm>
          <a:off x="414969" y="2801576"/>
          <a:ext cx="10185692" cy="2225040"/>
        </p:xfrm>
        <a:graphic>
          <a:graphicData uri="http://schemas.openxmlformats.org/drawingml/2006/table">
            <a:tbl>
              <a:tblPr>
                <a:tableStyleId>{2D5ABB26-0587-4C30-8999-92F81FD0307C}</a:tableStyleId>
              </a:tblPr>
              <a:tblGrid>
                <a:gridCol w="5092846">
                  <a:extLst>
                    <a:ext uri="{9D8B030D-6E8A-4147-A177-3AD203B41FA5}">
                      <a16:colId xmlns:a16="http://schemas.microsoft.com/office/drawing/2014/main" val="3308500426"/>
                    </a:ext>
                  </a:extLst>
                </a:gridCol>
                <a:gridCol w="5092846">
                  <a:extLst>
                    <a:ext uri="{9D8B030D-6E8A-4147-A177-3AD203B41FA5}">
                      <a16:colId xmlns:a16="http://schemas.microsoft.com/office/drawing/2014/main" val="336262113"/>
                    </a:ext>
                  </a:extLst>
                </a:gridCol>
              </a:tblGrid>
              <a:tr h="441251">
                <a:tc>
                  <a:txBody>
                    <a:bodyPr/>
                    <a:lstStyle/>
                    <a:p>
                      <a:pPr marL="457200" indent="-457200">
                        <a:buFont typeface="Arial" panose="020B0604020202020204" pitchFamily="34" charset="0"/>
                        <a:buChar char="•"/>
                      </a:pPr>
                      <a:r>
                        <a:rPr lang="en-US" sz="2800" b="0" u="none" strike="noStrike" baseline="0" dirty="0">
                          <a:solidFill>
                            <a:srgbClr val="221E1F"/>
                          </a:solidFill>
                        </a:rPr>
                        <a:t>Diversity and inclusion </a:t>
                      </a:r>
                    </a:p>
                    <a:p>
                      <a:pPr marL="457200" indent="-457200">
                        <a:buFont typeface="Arial" panose="020B0604020202020204" pitchFamily="34" charset="0"/>
                        <a:buChar char="•"/>
                      </a:pPr>
                      <a:r>
                        <a:rPr lang="en-US" sz="2800" b="0" u="none" strike="noStrike" baseline="0" dirty="0">
                          <a:solidFill>
                            <a:srgbClr val="221E1F"/>
                          </a:solidFill>
                        </a:rPr>
                        <a:t>Quality and safety </a:t>
                      </a:r>
                    </a:p>
                    <a:p>
                      <a:pPr marL="457200" indent="-457200">
                        <a:buFont typeface="Arial" panose="020B0604020202020204" pitchFamily="34" charset="0"/>
                        <a:buChar char="•"/>
                      </a:pPr>
                      <a:r>
                        <a:rPr lang="en-US" sz="2800" b="0" u="none" strike="noStrike" baseline="0" dirty="0">
                          <a:solidFill>
                            <a:srgbClr val="221E1F"/>
                          </a:solidFill>
                        </a:rPr>
                        <a:t>Information and technology </a:t>
                      </a:r>
                    </a:p>
                    <a:p>
                      <a:pPr marL="457200" indent="-457200">
                        <a:buFont typeface="Arial" panose="020B0604020202020204" pitchFamily="34" charset="0"/>
                        <a:buChar char="•"/>
                      </a:pPr>
                      <a:r>
                        <a:rPr lang="en-US" sz="2800" b="0" u="none" strike="noStrike" baseline="0" dirty="0">
                          <a:solidFill>
                            <a:srgbClr val="221E1F"/>
                          </a:solidFill>
                        </a:rPr>
                        <a:t>Data analytics </a:t>
                      </a:r>
                      <a:endParaRPr lang="en-US" sz="2800" b="0" i="0" u="none" strike="noStrike" baseline="0" dirty="0">
                        <a:solidFill>
                          <a:srgbClr val="221E1F"/>
                        </a:solidFill>
                        <a:latin typeface="Gill Sans MT" panose="020B0502020104020203" pitchFamily="34" charset="0"/>
                      </a:endParaRPr>
                    </a:p>
                  </a:txBody>
                  <a:tcPr/>
                </a:tc>
                <a:tc>
                  <a:txBody>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0" u="none" strike="noStrike" baseline="0" dirty="0">
                          <a:solidFill>
                            <a:srgbClr val="221E1F"/>
                          </a:solidFill>
                        </a:rPr>
                        <a:t>Language services</a:t>
                      </a:r>
                      <a:endParaRPr lang="en-US" sz="2800" dirty="0"/>
                    </a:p>
                    <a:p>
                      <a:pPr marL="457200" indent="-457200">
                        <a:buFont typeface="Arial" panose="020B0604020202020204" pitchFamily="34" charset="0"/>
                        <a:buChar char="•"/>
                      </a:pPr>
                      <a:r>
                        <a:rPr lang="en-US" sz="2800" b="0" u="none" strike="noStrike" baseline="0" dirty="0">
                          <a:solidFill>
                            <a:srgbClr val="221E1F"/>
                          </a:solidFill>
                        </a:rPr>
                        <a:t>Admitting and registration </a:t>
                      </a:r>
                    </a:p>
                    <a:p>
                      <a:pPr marL="457200" indent="-457200">
                        <a:buFont typeface="Arial" panose="020B0604020202020204" pitchFamily="34" charset="0"/>
                        <a:buChar char="•"/>
                      </a:pPr>
                      <a:r>
                        <a:rPr lang="en-US" sz="2800" b="0" u="none" strike="noStrike" baseline="0" dirty="0">
                          <a:solidFill>
                            <a:srgbClr val="221E1F"/>
                          </a:solidFill>
                        </a:rPr>
                        <a:t>Compliance </a:t>
                      </a:r>
                    </a:p>
                    <a:p>
                      <a:pPr marL="457200" indent="-457200">
                        <a:buFont typeface="Arial" panose="020B0604020202020204" pitchFamily="34" charset="0"/>
                        <a:buChar char="•"/>
                      </a:pPr>
                      <a:r>
                        <a:rPr lang="en-US" sz="2800" b="0" u="none" strike="noStrike" baseline="0" dirty="0">
                          <a:solidFill>
                            <a:srgbClr val="221E1F"/>
                          </a:solidFill>
                        </a:rPr>
                        <a:t>Community outreach 	</a:t>
                      </a:r>
                    </a:p>
                    <a:p>
                      <a:endParaRPr lang="en-US" sz="2800" dirty="0"/>
                    </a:p>
                  </a:txBody>
                  <a:tcPr/>
                </a:tc>
                <a:extLst>
                  <a:ext uri="{0D108BD9-81ED-4DB2-BD59-A6C34878D82A}">
                    <a16:rowId xmlns:a16="http://schemas.microsoft.com/office/drawing/2014/main" val="1459808844"/>
                  </a:ext>
                </a:extLst>
              </a:tr>
            </a:tbl>
          </a:graphicData>
        </a:graphic>
      </p:graphicFrame>
    </p:spTree>
    <p:extLst>
      <p:ext uri="{BB962C8B-B14F-4D97-AF65-F5344CB8AC3E}">
        <p14:creationId xmlns:p14="http://schemas.microsoft.com/office/powerpoint/2010/main" val="32040930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87A2526-35A6-4CD2-A153-B61D9FA5DCFA}"/>
              </a:ext>
            </a:extLst>
          </p:cNvPr>
          <p:cNvSpPr txBox="1">
            <a:spLocks/>
          </p:cNvSpPr>
          <p:nvPr/>
        </p:nvSpPr>
        <p:spPr>
          <a:xfrm>
            <a:off x="496711" y="221437"/>
            <a:ext cx="7315200" cy="79382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rgbClr val="069494"/>
                </a:solidFill>
              </a:rPr>
              <a:t>Training Resources</a:t>
            </a:r>
          </a:p>
        </p:txBody>
      </p:sp>
      <p:sp>
        <p:nvSpPr>
          <p:cNvPr id="4" name="Content Placeholder 2">
            <a:extLst>
              <a:ext uri="{FF2B5EF4-FFF2-40B4-BE49-F238E27FC236}">
                <a16:creationId xmlns:a16="http://schemas.microsoft.com/office/drawing/2014/main" id="{71D688F5-08F6-4D06-BCB5-E6EDFA6A9E83}"/>
              </a:ext>
            </a:extLst>
          </p:cNvPr>
          <p:cNvSpPr txBox="1">
            <a:spLocks/>
          </p:cNvSpPr>
          <p:nvPr/>
        </p:nvSpPr>
        <p:spPr>
          <a:xfrm>
            <a:off x="414969" y="1825625"/>
            <a:ext cx="10938831"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4000" dirty="0"/>
          </a:p>
        </p:txBody>
      </p:sp>
      <p:sp>
        <p:nvSpPr>
          <p:cNvPr id="6" name="Content Placeholder 2">
            <a:extLst>
              <a:ext uri="{FF2B5EF4-FFF2-40B4-BE49-F238E27FC236}">
                <a16:creationId xmlns:a16="http://schemas.microsoft.com/office/drawing/2014/main" id="{83160C48-4CCC-4246-AFA0-68E243623B5A}"/>
              </a:ext>
            </a:extLst>
          </p:cNvPr>
          <p:cNvSpPr txBox="1">
            <a:spLocks/>
          </p:cNvSpPr>
          <p:nvPr/>
        </p:nvSpPr>
        <p:spPr>
          <a:xfrm>
            <a:off x="520776" y="814001"/>
            <a:ext cx="11150447" cy="58225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t>Referenced in this presentation:</a:t>
            </a:r>
          </a:p>
          <a:p>
            <a:r>
              <a:rPr lang="en-US" sz="1400" i="1" dirty="0"/>
              <a:t>Data-Driven Care Delivery: Data Collection, Stratification and Use</a:t>
            </a:r>
            <a:r>
              <a:rPr lang="en-US" sz="1400" dirty="0"/>
              <a:t>. American Hospital Association; 2021. </a:t>
            </a:r>
            <a:r>
              <a:rPr lang="en-US" sz="1400" dirty="0">
                <a:hlinkClick r:id="rId2"/>
              </a:rPr>
              <a:t>https://ifdhe.aha.org/system/files/media/file/2021/04/ifdhe_real_data_toolkit_1.pdf</a:t>
            </a:r>
            <a:endParaRPr lang="en-US" sz="1400" dirty="0"/>
          </a:p>
          <a:p>
            <a:r>
              <a:rPr lang="en-US" sz="1400" i="1" dirty="0">
                <a:solidFill>
                  <a:srgbClr val="201E1F"/>
                </a:solidFill>
              </a:rPr>
              <a:t>A framework for stratifying race, ethnicity and language data</a:t>
            </a:r>
            <a:r>
              <a:rPr lang="en-US" sz="1400" dirty="0">
                <a:solidFill>
                  <a:srgbClr val="201E1F"/>
                </a:solidFill>
              </a:rPr>
              <a:t>. Health Research &amp; Educational Trust; 2014. </a:t>
            </a:r>
            <a:r>
              <a:rPr lang="en-US" sz="1400" u="sng" dirty="0">
                <a:solidFill>
                  <a:srgbClr val="0000FF"/>
                </a:solidFill>
                <a:hlinkClick r:id="rId3"/>
              </a:rPr>
              <a:t>www.hpoe.org</a:t>
            </a:r>
            <a:endParaRPr lang="en-US" sz="1400" u="sng" dirty="0">
              <a:solidFill>
                <a:srgbClr val="0000FF"/>
              </a:solidFill>
            </a:endParaRPr>
          </a:p>
          <a:p>
            <a:r>
              <a:rPr lang="en-US" sz="1400" i="1" dirty="0">
                <a:ea typeface="Calibri" panose="020F0502020204030204" pitchFamily="34" charset="0"/>
                <a:cs typeface="Times New Roman" panose="02020603050405020304" pitchFamily="18" charset="0"/>
              </a:rPr>
              <a:t>Implementation Guidance On Data Collection Standards For Race, Ethnicity, Sex, Primary Language, And Disability Status</a:t>
            </a:r>
            <a:r>
              <a:rPr lang="en-US" sz="1400" dirty="0">
                <a:ea typeface="Calibri" panose="020F0502020204030204" pitchFamily="34" charset="0"/>
                <a:cs typeface="Times New Roman" panose="02020603050405020304" pitchFamily="18" charset="0"/>
              </a:rPr>
              <a:t>. U.S Department of Health And Human Services; 2011. </a:t>
            </a:r>
            <a:r>
              <a:rPr lang="en-US" sz="1400" u="sng" dirty="0">
                <a:solidFill>
                  <a:srgbClr val="0563C1"/>
                </a:solidFill>
                <a:ea typeface="Calibri" panose="020F0502020204030204" pitchFamily="34" charset="0"/>
                <a:cs typeface="Times New Roman" panose="02020603050405020304" pitchFamily="18" charset="0"/>
                <a:hlinkClick r:id="rId4"/>
              </a:rPr>
              <a:t>https://aspe.hhs.gov/reports/hhs-implementation-guidance-data-collection-standards-race-ethnicity-sex-primary-language-disability</a:t>
            </a:r>
            <a:endParaRPr lang="en-US" sz="1400" u="sng" dirty="0">
              <a:solidFill>
                <a:srgbClr val="0563C1"/>
              </a:solidFill>
              <a:ea typeface="Calibri" panose="020F0502020204030204" pitchFamily="34" charset="0"/>
              <a:cs typeface="Times New Roman" panose="02020603050405020304" pitchFamily="18" charset="0"/>
            </a:endParaRPr>
          </a:p>
          <a:p>
            <a:r>
              <a:rPr lang="en-US" sz="1400" b="0" i="1" u="none" strike="noStrike" baseline="0" dirty="0"/>
              <a:t>Improving Health Equity: Build Infrastructure to Support Health Equity. Guidance for Health Care Organizations</a:t>
            </a:r>
            <a:r>
              <a:rPr lang="en-US" sz="1400" b="0" i="0" u="none" strike="noStrike" baseline="0" dirty="0"/>
              <a:t>. Boston, Massachusetts: Institute for Healthcare Improvement; 2019. </a:t>
            </a:r>
            <a:r>
              <a:rPr lang="en-US" sz="1400" b="0" i="0" u="none" strike="noStrike" baseline="0" dirty="0">
                <a:hlinkClick r:id="rId5"/>
              </a:rPr>
              <a:t>http://www.ihi.org/resources/Pages/Publications/Improving-Health-Equity-Guidance-for-Health-Care-Organizations.aspx</a:t>
            </a:r>
            <a:endParaRPr lang="en-US" sz="1400" b="0" i="0" u="none" strike="noStrike" baseline="0" dirty="0"/>
          </a:p>
          <a:p>
            <a:endParaRPr lang="en-US" sz="800" u="sng" dirty="0"/>
          </a:p>
          <a:p>
            <a:pPr marL="0" indent="0">
              <a:spcBef>
                <a:spcPts val="0"/>
              </a:spcBef>
              <a:buFont typeface="Arial" panose="020B0604020202020204" pitchFamily="34" charset="0"/>
              <a:buNone/>
            </a:pPr>
            <a:r>
              <a:rPr lang="en-US" sz="1600" b="1" dirty="0"/>
              <a:t>Additional resources:</a:t>
            </a:r>
          </a:p>
          <a:p>
            <a:pPr>
              <a:spcBef>
                <a:spcPts val="1200"/>
              </a:spcBef>
            </a:pPr>
            <a:r>
              <a:rPr lang="en-US" sz="1600" dirty="0">
                <a:solidFill>
                  <a:srgbClr val="1F5C9E"/>
                </a:solidFill>
              </a:rPr>
              <a:t>Collecting Patient Data: Improving Health Equity In Your Practice </a:t>
            </a:r>
          </a:p>
          <a:p>
            <a:pPr marL="234950" indent="0">
              <a:spcBef>
                <a:spcPts val="0"/>
              </a:spcBef>
              <a:buNone/>
            </a:pPr>
            <a:r>
              <a:rPr lang="en-US" sz="1600" dirty="0">
                <a:solidFill>
                  <a:srgbClr val="000000"/>
                </a:solidFill>
              </a:rPr>
              <a:t>American Medical Association</a:t>
            </a:r>
          </a:p>
          <a:p>
            <a:pPr marL="234950" indent="0">
              <a:spcBef>
                <a:spcPts val="600"/>
              </a:spcBef>
              <a:buNone/>
            </a:pPr>
            <a:r>
              <a:rPr lang="en-US" sz="1400" dirty="0">
                <a:solidFill>
                  <a:srgbClr val="000000"/>
                </a:solidFill>
              </a:rPr>
              <a:t>This online module discusses the importance of collecting patient race and ethnicity data, explains the minimum standards for collecting these data, and elucidates how race and ethnicity data can be used to improve quality outcomes. Participants will learn about establishing standards for race and ethnicity data collection in their practice and how to train staff to collect these data. </a:t>
            </a:r>
            <a:r>
              <a:rPr lang="en-US" sz="1400" u="sng" dirty="0">
                <a:solidFill>
                  <a:srgbClr val="0563C1"/>
                </a:solidFill>
                <a:cs typeface="Times New Roman" panose="02020603050405020304" pitchFamily="18" charset="0"/>
                <a:hlinkClick r:id="rId6"/>
              </a:rPr>
              <a:t>https://edhub.ama-assn.org/interactive/17579528 </a:t>
            </a:r>
            <a:endParaRPr lang="en-US" sz="1400" dirty="0">
              <a:solidFill>
                <a:srgbClr val="000000"/>
              </a:solidFill>
            </a:endParaRPr>
          </a:p>
          <a:p>
            <a:pPr>
              <a:spcBef>
                <a:spcPts val="1200"/>
              </a:spcBef>
            </a:pPr>
            <a:r>
              <a:rPr lang="en-US" sz="1600" dirty="0">
                <a:solidFill>
                  <a:srgbClr val="1F5C9E"/>
                </a:solidFill>
              </a:rPr>
              <a:t>HRET Disparities Toolkit: A Toolkit for Collecting Race, Ethnicity, and Primary Language Information from Patients </a:t>
            </a:r>
          </a:p>
          <a:p>
            <a:pPr marL="234950" indent="0">
              <a:spcBef>
                <a:spcPts val="0"/>
              </a:spcBef>
              <a:buFont typeface="Arial" panose="020B0604020202020204" pitchFamily="34" charset="0"/>
              <a:buNone/>
            </a:pPr>
            <a:r>
              <a:rPr lang="en-US" sz="1600" dirty="0">
                <a:solidFill>
                  <a:srgbClr val="000000"/>
                </a:solidFill>
              </a:rPr>
              <a:t>Health Research and Educational Trust </a:t>
            </a:r>
          </a:p>
          <a:p>
            <a:pPr marL="234950" indent="0">
              <a:buFont typeface="Arial" panose="020B0604020202020204" pitchFamily="34" charset="0"/>
              <a:buNone/>
            </a:pPr>
            <a:r>
              <a:rPr lang="en-US" sz="1400" dirty="0">
                <a:solidFill>
                  <a:srgbClr val="000000"/>
                </a:solidFill>
              </a:rPr>
              <a:t>This toolkit provides guidance for health care organizations on how to collect REaL data from patients. It contains federal guidelines and recommendations for collecting data; modules and scripts for frontline staff; evaluative tools; and guidance on how to use REaL data for quality-improvement initiatives. Health care organizations and providers can use this toolkit to implement a data collection framework. </a:t>
            </a:r>
            <a:r>
              <a:rPr lang="en-US" sz="1400" dirty="0">
                <a:solidFill>
                  <a:srgbClr val="000000"/>
                </a:solidFill>
                <a:hlinkClick r:id="rId7"/>
              </a:rPr>
              <a:t>https://ifdhe.aha.org/hretdisparities/toolkit</a:t>
            </a:r>
            <a:endParaRPr lang="en-US" sz="1400" dirty="0">
              <a:solidFill>
                <a:srgbClr val="000000"/>
              </a:solidFill>
            </a:endParaRPr>
          </a:p>
          <a:p>
            <a:pPr marL="0" indent="0">
              <a:buFont typeface="Arial" panose="020B0604020202020204" pitchFamily="34" charset="0"/>
              <a:buNone/>
            </a:pPr>
            <a:endParaRPr lang="en-US" sz="1400" dirty="0">
              <a:solidFill>
                <a:srgbClr val="000000"/>
              </a:solidFill>
              <a:latin typeface="Gotham Book"/>
            </a:endParaRPr>
          </a:p>
          <a:p>
            <a:pPr marL="0" indent="0">
              <a:buFont typeface="Arial" panose="020B0604020202020204" pitchFamily="34" charset="0"/>
              <a:buNone/>
            </a:pPr>
            <a:endParaRPr lang="en-US" sz="1400" dirty="0">
              <a:solidFill>
                <a:srgbClr val="000000"/>
              </a:solidFill>
              <a:latin typeface="Gotham Book"/>
            </a:endParaRPr>
          </a:p>
          <a:p>
            <a:pPr marL="0" indent="0">
              <a:buFont typeface="Arial" panose="020B0604020202020204" pitchFamily="34" charset="0"/>
              <a:buNone/>
            </a:pPr>
            <a:endParaRPr lang="en-US" sz="2000" dirty="0"/>
          </a:p>
        </p:txBody>
      </p:sp>
    </p:spTree>
    <p:extLst>
      <p:ext uri="{BB962C8B-B14F-4D97-AF65-F5344CB8AC3E}">
        <p14:creationId xmlns:p14="http://schemas.microsoft.com/office/powerpoint/2010/main" val="9911797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069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prstClr val="white"/>
                </a:solidFill>
                <a:effectLst/>
                <a:uLnTx/>
                <a:uFillTx/>
                <a:latin typeface="Calibri" panose="020F0502020204030204"/>
                <a:ea typeface="+mn-ea"/>
                <a:cs typeface="+mn-cs"/>
              </a:rPr>
              <a:t>Thank you!</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9435" y="0"/>
            <a:ext cx="2732565" cy="949539"/>
          </a:xfrm>
          <a:prstGeom prst="rect">
            <a:avLst/>
          </a:prstGeom>
        </p:spPr>
      </p:pic>
      <p:pic>
        <p:nvPicPr>
          <p:cNvPr id="8" name="Picture 7">
            <a:extLst>
              <a:ext uri="{FF2B5EF4-FFF2-40B4-BE49-F238E27FC236}">
                <a16:creationId xmlns:a16="http://schemas.microsoft.com/office/drawing/2014/main" id="{762E5130-09EE-4EDB-A3D7-CB5697E34C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70892" y="6227757"/>
            <a:ext cx="1754262" cy="501217"/>
          </a:xfrm>
          <a:prstGeom prst="rect">
            <a:avLst/>
          </a:prstGeom>
        </p:spPr>
      </p:pic>
      <p:pic>
        <p:nvPicPr>
          <p:cNvPr id="9" name="Picture 8">
            <a:extLst>
              <a:ext uri="{FF2B5EF4-FFF2-40B4-BE49-F238E27FC236}">
                <a16:creationId xmlns:a16="http://schemas.microsoft.com/office/drawing/2014/main" id="{41EAB298-5635-4CBB-9BF5-D884BCF077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85633" y="6193758"/>
            <a:ext cx="2561408" cy="551732"/>
          </a:xfrm>
          <a:prstGeom prst="rect">
            <a:avLst/>
          </a:prstGeom>
        </p:spPr>
      </p:pic>
      <p:pic>
        <p:nvPicPr>
          <p:cNvPr id="10" name="Picture 9">
            <a:extLst>
              <a:ext uri="{FF2B5EF4-FFF2-40B4-BE49-F238E27FC236}">
                <a16:creationId xmlns:a16="http://schemas.microsoft.com/office/drawing/2014/main" id="{5F163089-A280-460D-BC45-1B5365869F3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75849" y="6234267"/>
            <a:ext cx="1348175" cy="448440"/>
          </a:xfrm>
          <a:prstGeom prst="rect">
            <a:avLst/>
          </a:prstGeom>
        </p:spPr>
      </p:pic>
      <p:sp>
        <p:nvSpPr>
          <p:cNvPr id="11" name="Text Placeholder 5">
            <a:extLst>
              <a:ext uri="{FF2B5EF4-FFF2-40B4-BE49-F238E27FC236}">
                <a16:creationId xmlns:a16="http://schemas.microsoft.com/office/drawing/2014/main" id="{94FFA293-301D-4582-A5A2-8DC1D1A2F650}"/>
              </a:ext>
            </a:extLst>
          </p:cNvPr>
          <p:cNvSpPr txBox="1">
            <a:spLocks/>
          </p:cNvSpPr>
          <p:nvPr/>
        </p:nvSpPr>
        <p:spPr>
          <a:xfrm>
            <a:off x="1625600" y="4149270"/>
            <a:ext cx="9705752" cy="45738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chemeClr val="bg1"/>
                </a:solidFill>
              </a:rPr>
              <a:t>Please contact Sarah Presti at spresti@utsystem.edu for more information.</a:t>
            </a:r>
          </a:p>
        </p:txBody>
      </p:sp>
    </p:spTree>
    <p:extLst>
      <p:ext uri="{BB962C8B-B14F-4D97-AF65-F5344CB8AC3E}">
        <p14:creationId xmlns:p14="http://schemas.microsoft.com/office/powerpoint/2010/main" val="4271190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785076E-7316-4493-9B2C-31CFF0774E74}"/>
              </a:ext>
            </a:extLst>
          </p:cNvPr>
          <p:cNvSpPr txBox="1"/>
          <p:nvPr/>
        </p:nvSpPr>
        <p:spPr>
          <a:xfrm>
            <a:off x="4965430" y="629268"/>
            <a:ext cx="6586491" cy="1286160"/>
          </a:xfrm>
          <a:prstGeom prst="rect">
            <a:avLst/>
          </a:prstGeom>
        </p:spPr>
        <p:txBody>
          <a:bodyPr vert="horz" lIns="91440" tIns="45720" rIns="91440" bIns="45720" rtlCol="0" anchor="b">
            <a:normAutofit/>
          </a:bodyPr>
          <a:lstStyle/>
          <a:p>
            <a:pPr>
              <a:lnSpc>
                <a:spcPct val="90000"/>
              </a:lnSpc>
              <a:spcBef>
                <a:spcPct val="0"/>
              </a:spcBef>
              <a:spcAft>
                <a:spcPts val="600"/>
              </a:spcAft>
            </a:pPr>
            <a:endParaRPr lang="en-US" sz="4400" dirty="0">
              <a:latin typeface="+mj-lt"/>
              <a:ea typeface="+mj-ea"/>
              <a:cs typeface="+mj-cs"/>
            </a:endParaRPr>
          </a:p>
        </p:txBody>
      </p:sp>
      <p:sp>
        <p:nvSpPr>
          <p:cNvPr id="5" name="TextBox 4">
            <a:extLst>
              <a:ext uri="{FF2B5EF4-FFF2-40B4-BE49-F238E27FC236}">
                <a16:creationId xmlns:a16="http://schemas.microsoft.com/office/drawing/2014/main" id="{1AA6F9DB-DB82-4A11-B78E-79D4617FAEB2}"/>
              </a:ext>
            </a:extLst>
          </p:cNvPr>
          <p:cNvSpPr txBox="1"/>
          <p:nvPr/>
        </p:nvSpPr>
        <p:spPr>
          <a:xfrm>
            <a:off x="4965431" y="2438400"/>
            <a:ext cx="6586489" cy="3785419"/>
          </a:xfrm>
          <a:prstGeom prst="rect">
            <a:avLst/>
          </a:prstGeom>
        </p:spPr>
        <p:txBody>
          <a:bodyPr vert="horz" lIns="91440" tIns="45720" rIns="91440" bIns="45720" rtlCol="0">
            <a:normAutofit/>
          </a:bodyPr>
          <a:lstStyle/>
          <a:p>
            <a:pPr marL="28575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sz="3600" b="0" i="0" u="none" strike="noStrike" cap="none" spc="0" normalizeH="0" baseline="0" noProof="0" dirty="0">
              <a:ln>
                <a:noFill/>
              </a:ln>
              <a:effectLst/>
              <a:uLnTx/>
              <a:uFillTx/>
            </a:endParaRPr>
          </a:p>
        </p:txBody>
      </p:sp>
      <p:sp>
        <p:nvSpPr>
          <p:cNvPr id="6" name="Title 1">
            <a:extLst>
              <a:ext uri="{FF2B5EF4-FFF2-40B4-BE49-F238E27FC236}">
                <a16:creationId xmlns:a16="http://schemas.microsoft.com/office/drawing/2014/main" id="{75D0BE04-EC26-4C19-AC1B-F3B2FAA0C499}"/>
              </a:ext>
            </a:extLst>
          </p:cNvPr>
          <p:cNvSpPr txBox="1">
            <a:spLocks/>
          </p:cNvSpPr>
          <p:nvPr/>
        </p:nvSpPr>
        <p:spPr>
          <a:xfrm>
            <a:off x="1191491" y="1039092"/>
            <a:ext cx="10295659" cy="52508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b="1" dirty="0">
              <a:solidFill>
                <a:srgbClr val="069494"/>
              </a:solidFill>
              <a:latin typeface="proxima-soft"/>
            </a:endParaRPr>
          </a:p>
        </p:txBody>
      </p:sp>
      <p:sp>
        <p:nvSpPr>
          <p:cNvPr id="7" name="Subtitle 2">
            <a:extLst>
              <a:ext uri="{FF2B5EF4-FFF2-40B4-BE49-F238E27FC236}">
                <a16:creationId xmlns:a16="http://schemas.microsoft.com/office/drawing/2014/main" id="{2E68B343-3065-4CE0-ABA8-8D4A4B3C912D}"/>
              </a:ext>
            </a:extLst>
          </p:cNvPr>
          <p:cNvSpPr txBox="1">
            <a:spLocks/>
          </p:cNvSpPr>
          <p:nvPr/>
        </p:nvSpPr>
        <p:spPr>
          <a:xfrm>
            <a:off x="1524000" y="4668695"/>
            <a:ext cx="9144000"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9" name="TextBox 8">
            <a:extLst>
              <a:ext uri="{FF2B5EF4-FFF2-40B4-BE49-F238E27FC236}">
                <a16:creationId xmlns:a16="http://schemas.microsoft.com/office/drawing/2014/main" id="{D26B5F17-7290-4A81-A138-41C23DEF7CA3}"/>
              </a:ext>
            </a:extLst>
          </p:cNvPr>
          <p:cNvSpPr txBox="1"/>
          <p:nvPr/>
        </p:nvSpPr>
        <p:spPr>
          <a:xfrm>
            <a:off x="704850" y="2438399"/>
            <a:ext cx="9963150" cy="2308324"/>
          </a:xfrm>
          <a:prstGeom prst="rect">
            <a:avLst/>
          </a:prstGeom>
          <a:noFill/>
        </p:spPr>
        <p:txBody>
          <a:bodyPr wrap="square">
            <a:spAutoFit/>
          </a:bodyPr>
          <a:lstStyle/>
          <a:p>
            <a:pPr algn="ctr"/>
            <a:endParaRPr lang="en-US" sz="4800" dirty="0">
              <a:latin typeface="+mj-lt"/>
            </a:endParaRPr>
          </a:p>
          <a:p>
            <a:pPr algn="ctr"/>
            <a:r>
              <a:rPr lang="en-US" sz="4800" dirty="0">
                <a:latin typeface="+mj-lt"/>
              </a:rPr>
              <a:t>Please use the chat box to engage with the other attendees and panelists. </a:t>
            </a:r>
          </a:p>
        </p:txBody>
      </p:sp>
      <p:sp>
        <p:nvSpPr>
          <p:cNvPr id="14" name="TextBox 13">
            <a:extLst>
              <a:ext uri="{FF2B5EF4-FFF2-40B4-BE49-F238E27FC236}">
                <a16:creationId xmlns:a16="http://schemas.microsoft.com/office/drawing/2014/main" id="{F70179DA-57D5-476C-AC16-F1FB5460BC74}"/>
              </a:ext>
            </a:extLst>
          </p:cNvPr>
          <p:cNvSpPr txBox="1"/>
          <p:nvPr/>
        </p:nvSpPr>
        <p:spPr>
          <a:xfrm>
            <a:off x="5294294" y="1461275"/>
            <a:ext cx="6096000" cy="646331"/>
          </a:xfrm>
          <a:prstGeom prst="rect">
            <a:avLst/>
          </a:prstGeom>
          <a:noFill/>
        </p:spPr>
        <p:txBody>
          <a:bodyPr wrap="square">
            <a:spAutoFit/>
          </a:bodyPr>
          <a:lstStyle/>
          <a:p>
            <a:r>
              <a:rPr lang="en-US" sz="3600" dirty="0">
                <a:solidFill>
                  <a:srgbClr val="069494"/>
                </a:solidFill>
              </a:rPr>
              <a:t>Interacting with Attendees</a:t>
            </a:r>
          </a:p>
        </p:txBody>
      </p:sp>
    </p:spTree>
    <p:extLst>
      <p:ext uri="{BB962C8B-B14F-4D97-AF65-F5344CB8AC3E}">
        <p14:creationId xmlns:p14="http://schemas.microsoft.com/office/powerpoint/2010/main" val="3047542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069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000" dirty="0"/>
              <a:t>Disclosure to Learners</a:t>
            </a:r>
            <a:endPar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5380" y="6003641"/>
            <a:ext cx="1754262" cy="501217"/>
          </a:xfrm>
          <a:prstGeom prst="rect">
            <a:avLst/>
          </a:prstGeom>
        </p:spPr>
      </p:pic>
    </p:spTree>
    <p:extLst>
      <p:ext uri="{BB962C8B-B14F-4D97-AF65-F5344CB8AC3E}">
        <p14:creationId xmlns:p14="http://schemas.microsoft.com/office/powerpoint/2010/main" val="854819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D64919-2EC4-4065-9F5F-089309874143}"/>
              </a:ext>
            </a:extLst>
          </p:cNvPr>
          <p:cNvSpPr>
            <a:spLocks noGrp="1"/>
          </p:cNvSpPr>
          <p:nvPr>
            <p:ph sz="half" idx="4294967295"/>
          </p:nvPr>
        </p:nvSpPr>
        <p:spPr>
          <a:xfrm>
            <a:off x="538363" y="1253331"/>
            <a:ext cx="8947150" cy="4351338"/>
          </a:xfrm>
        </p:spPr>
        <p:txBody>
          <a:bodyPr>
            <a:normAutofit/>
          </a:bodyPr>
          <a:lstStyle/>
          <a:p>
            <a:pPr marL="0" indent="0">
              <a:buNone/>
            </a:pPr>
            <a:r>
              <a:rPr lang="en-US" dirty="0"/>
              <a:t>Successful completion of this continuing education event requires that you:</a:t>
            </a:r>
          </a:p>
          <a:p>
            <a:pPr marL="0" indent="0">
              <a:buNone/>
            </a:pPr>
            <a:endParaRPr lang="en-US" dirty="0"/>
          </a:p>
          <a:p>
            <a:r>
              <a:rPr lang="en-US" dirty="0"/>
              <a:t>Complete registration and sign in</a:t>
            </a:r>
          </a:p>
          <a:p>
            <a:r>
              <a:rPr lang="en-US" dirty="0"/>
              <a:t>Attend the entire event</a:t>
            </a:r>
          </a:p>
          <a:p>
            <a:r>
              <a:rPr lang="en-US" dirty="0"/>
              <a:t>Participate in education activities </a:t>
            </a:r>
          </a:p>
          <a:p>
            <a:r>
              <a:rPr lang="en-US" dirty="0"/>
              <a:t>Complete the participant evaluation </a:t>
            </a:r>
            <a:r>
              <a:rPr lang="en-US" dirty="0">
                <a:solidFill>
                  <a:prstClr val="black"/>
                </a:solidFill>
              </a:rPr>
              <a:t>by 11:59 pm on Tuesday, October 26.</a:t>
            </a:r>
            <a:endParaRPr lang="en-US" dirty="0"/>
          </a:p>
          <a:p>
            <a:endParaRPr lang="en-US" dirty="0"/>
          </a:p>
        </p:txBody>
      </p:sp>
      <p:sp>
        <p:nvSpPr>
          <p:cNvPr id="4" name="Title 3">
            <a:extLst>
              <a:ext uri="{FF2B5EF4-FFF2-40B4-BE49-F238E27FC236}">
                <a16:creationId xmlns:a16="http://schemas.microsoft.com/office/drawing/2014/main" id="{E08F8D94-2629-4CCA-8DE4-3C743392B06D}"/>
              </a:ext>
            </a:extLst>
          </p:cNvPr>
          <p:cNvSpPr>
            <a:spLocks noGrp="1"/>
          </p:cNvSpPr>
          <p:nvPr>
            <p:ph type="title" idx="4294967295"/>
          </p:nvPr>
        </p:nvSpPr>
        <p:spPr>
          <a:xfrm>
            <a:off x="538363" y="297769"/>
            <a:ext cx="8177892" cy="1086304"/>
          </a:xfrm>
        </p:spPr>
        <p:txBody>
          <a:bodyPr/>
          <a:lstStyle/>
          <a:p>
            <a:r>
              <a:rPr lang="en-US" dirty="0">
                <a:solidFill>
                  <a:srgbClr val="069494"/>
                </a:solidFill>
              </a:rPr>
              <a:t>Successful Completion </a:t>
            </a:r>
          </a:p>
        </p:txBody>
      </p:sp>
    </p:spTree>
    <p:extLst>
      <p:ext uri="{BB962C8B-B14F-4D97-AF65-F5344CB8AC3E}">
        <p14:creationId xmlns:p14="http://schemas.microsoft.com/office/powerpoint/2010/main" val="3999828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70522-55D3-4C78-9983-0770FF29D083}"/>
              </a:ext>
            </a:extLst>
          </p:cNvPr>
          <p:cNvSpPr>
            <a:spLocks noGrp="1"/>
          </p:cNvSpPr>
          <p:nvPr>
            <p:ph type="title" idx="4294967295"/>
          </p:nvPr>
        </p:nvSpPr>
        <p:spPr>
          <a:xfrm>
            <a:off x="542471" y="148754"/>
            <a:ext cx="6342743" cy="747380"/>
          </a:xfrm>
        </p:spPr>
        <p:txBody>
          <a:bodyPr/>
          <a:lstStyle/>
          <a:p>
            <a:r>
              <a:rPr lang="en-US" dirty="0">
                <a:solidFill>
                  <a:srgbClr val="069494"/>
                </a:solidFill>
              </a:rPr>
              <a:t>Disclosure to the Learner</a:t>
            </a:r>
          </a:p>
        </p:txBody>
      </p:sp>
      <p:sp>
        <p:nvSpPr>
          <p:cNvPr id="7" name="Content Placeholder 6">
            <a:extLst>
              <a:ext uri="{FF2B5EF4-FFF2-40B4-BE49-F238E27FC236}">
                <a16:creationId xmlns:a16="http://schemas.microsoft.com/office/drawing/2014/main" id="{0D96311C-16FE-4D6D-A1D4-544257DADED3}"/>
              </a:ext>
            </a:extLst>
          </p:cNvPr>
          <p:cNvSpPr txBox="1">
            <a:spLocks/>
          </p:cNvSpPr>
          <p:nvPr/>
        </p:nvSpPr>
        <p:spPr>
          <a:xfrm>
            <a:off x="542471" y="799105"/>
            <a:ext cx="11107057" cy="525979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069494"/>
                </a:solidFill>
                <a:effectLst/>
                <a:uLnTx/>
                <a:uFillTx/>
                <a:latin typeface="Calibri" panose="020F0502020204030204"/>
                <a:ea typeface="+mn-ea"/>
                <a:cs typeface="+mn-cs"/>
              </a:rPr>
              <a:t>Commercial Support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This educational activity received no commercial support.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069494"/>
                </a:solidFill>
                <a:effectLst/>
                <a:uLnTx/>
                <a:uFillTx/>
                <a:latin typeface="Calibri" panose="020F0502020204030204"/>
                <a:ea typeface="+mn-ea"/>
                <a:cs typeface="+mn-cs"/>
              </a:rPr>
              <a:t>Disclosure of Financial Conflict of Interest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The speakers and planning committee have disclosed no financial interests.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069494"/>
                </a:solidFill>
                <a:effectLst/>
                <a:uLnTx/>
                <a:uFillTx/>
                <a:latin typeface="Calibri" panose="020F0502020204030204"/>
                <a:ea typeface="+mn-ea"/>
                <a:cs typeface="+mn-cs"/>
              </a:rPr>
              <a:t>Non-Endorsement Statement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Accredited status does not imply endorsement of any commercial products or services by the Texas Department of State Health Services, CE Service; Texas Medical Association; or American Nurse Credentialing Center.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069494"/>
                </a:solidFill>
                <a:effectLst/>
                <a:uLnTx/>
                <a:uFillTx/>
                <a:latin typeface="Calibri" panose="020F0502020204030204"/>
                <a:ea typeface="+mn-ea"/>
                <a:cs typeface="+mn-cs"/>
              </a:rPr>
              <a:t>Off Label Use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The speakers did not disclose the use of products for a purpose other than what it had been approved for by the Food and Drug Administration.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069494"/>
                </a:solidFill>
                <a:effectLst/>
                <a:uLnTx/>
                <a:uFillTx/>
                <a:latin typeface="Calibri" panose="020F0502020204030204"/>
                <a:ea typeface="+mn-ea"/>
                <a:cs typeface="+mn-cs"/>
              </a:rPr>
              <a:t>Expiration for awarding contact hours/credits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Complete and submit the evaluation by 11:59 pm on Tuesday, October 26.</a:t>
            </a:r>
          </a:p>
        </p:txBody>
      </p:sp>
    </p:spTree>
    <p:extLst>
      <p:ext uri="{BB962C8B-B14F-4D97-AF65-F5344CB8AC3E}">
        <p14:creationId xmlns:p14="http://schemas.microsoft.com/office/powerpoint/2010/main" val="3714522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DB0905-0F05-41DF-895A-169A79285E5E}"/>
              </a:ext>
            </a:extLst>
          </p:cNvPr>
          <p:cNvSpPr>
            <a:spLocks noGrp="1"/>
          </p:cNvSpPr>
          <p:nvPr>
            <p:ph sz="half" idx="4294967295"/>
          </p:nvPr>
        </p:nvSpPr>
        <p:spPr>
          <a:xfrm>
            <a:off x="464457" y="1081088"/>
            <a:ext cx="11727543" cy="5259387"/>
          </a:xfrm>
        </p:spPr>
        <p:txBody>
          <a:bodyPr>
            <a:normAutofit/>
          </a:bodyPr>
          <a:lstStyle/>
          <a:p>
            <a:pPr marL="0" marR="0" indent="0">
              <a:spcBef>
                <a:spcPts val="0"/>
              </a:spcBef>
              <a:spcAft>
                <a:spcPts val="0"/>
              </a:spcAft>
              <a:buNone/>
            </a:pPr>
            <a:r>
              <a:rPr lang="en-US" sz="2000" b="1" dirty="0">
                <a:solidFill>
                  <a:srgbClr val="069494"/>
                </a:solidFill>
                <a:ea typeface="Times New Roman" panose="02020603050405020304" pitchFamily="18" charset="0"/>
              </a:rPr>
              <a:t>Continuing Medical Education</a:t>
            </a:r>
          </a:p>
          <a:p>
            <a:pPr marL="0" marR="0" indent="0">
              <a:spcBef>
                <a:spcPts val="0"/>
              </a:spcBef>
              <a:spcAft>
                <a:spcPts val="0"/>
              </a:spcAft>
              <a:buNone/>
            </a:pPr>
            <a:r>
              <a:rPr lang="en-US" sz="2000" dirty="0">
                <a:solidFill>
                  <a:srgbClr val="000000"/>
                </a:solidFill>
                <a:ea typeface="Times New Roman" panose="02020603050405020304" pitchFamily="18" charset="0"/>
              </a:rPr>
              <a:t>This activity has been planned and implemented in accordance with the accreditation requirements and policies of the Texas Medical Association (TMA) through the joint providership of The Texas Department of State Health Services, Continuing Education Service and The University of Texas Health Science Center at Tyler. The Texas Department of State Health Services, Continuing Education Service is accredited by TMA to provide continuing medical education for physicians.</a:t>
            </a:r>
            <a:endParaRPr lang="en-US" sz="2000" dirty="0">
              <a:ea typeface="Times New Roman" panose="02020603050405020304" pitchFamily="18" charset="0"/>
            </a:endParaRPr>
          </a:p>
          <a:p>
            <a:pPr marL="0" marR="0" indent="0">
              <a:spcBef>
                <a:spcPts val="0"/>
              </a:spcBef>
              <a:spcAft>
                <a:spcPts val="0"/>
              </a:spcAft>
              <a:buNone/>
            </a:pPr>
            <a:r>
              <a:rPr lang="en-US" sz="2000" dirty="0">
                <a:ea typeface="Times New Roman" panose="02020603050405020304" pitchFamily="18" charset="0"/>
              </a:rPr>
              <a:t>The Texas Department of State Health Services, Continuing Education Service designates this live activity for a maximum of 1.00 </a:t>
            </a:r>
            <a:r>
              <a:rPr lang="en-US" sz="2000" i="1" dirty="0">
                <a:ea typeface="Times New Roman" panose="02020603050405020304" pitchFamily="18" charset="0"/>
              </a:rPr>
              <a:t>AMA PRA Category 1 Credits</a:t>
            </a:r>
            <a:r>
              <a:rPr lang="en-US" sz="2000" baseline="30000" dirty="0">
                <a:ea typeface="Times New Roman" panose="02020603050405020304" pitchFamily="18" charset="0"/>
              </a:rPr>
              <a:t>TM</a:t>
            </a:r>
            <a:r>
              <a:rPr lang="en-US" sz="2000" dirty="0">
                <a:ea typeface="Times New Roman" panose="02020603050405020304" pitchFamily="18" charset="0"/>
              </a:rPr>
              <a:t>. Physicians should claim only the credit commensurate with the extent of their participation in the activity.</a:t>
            </a:r>
          </a:p>
          <a:p>
            <a:pPr marL="0" marR="0" indent="0">
              <a:spcBef>
                <a:spcPts val="0"/>
              </a:spcBef>
              <a:spcAft>
                <a:spcPts val="0"/>
              </a:spcAft>
              <a:buNone/>
            </a:pPr>
            <a:r>
              <a:rPr lang="en-US" sz="2000" dirty="0">
                <a:ea typeface="Times New Roman" panose="02020603050405020304" pitchFamily="18" charset="0"/>
              </a:rPr>
              <a:t> </a:t>
            </a:r>
          </a:p>
          <a:p>
            <a:pPr marL="0" marR="0" indent="0">
              <a:spcBef>
                <a:spcPts val="0"/>
              </a:spcBef>
              <a:spcAft>
                <a:spcPts val="0"/>
              </a:spcAft>
              <a:buNone/>
            </a:pPr>
            <a:r>
              <a:rPr lang="en-US" sz="2000" b="1" dirty="0">
                <a:solidFill>
                  <a:srgbClr val="069494"/>
                </a:solidFill>
                <a:ea typeface="Times New Roman" panose="02020603050405020304" pitchFamily="18" charset="0"/>
              </a:rPr>
              <a:t>Continuing Nursing Education</a:t>
            </a:r>
          </a:p>
          <a:p>
            <a:pPr marL="0" marR="0" indent="0">
              <a:spcBef>
                <a:spcPts val="0"/>
              </a:spcBef>
              <a:spcAft>
                <a:spcPts val="0"/>
              </a:spcAft>
              <a:buNone/>
            </a:pPr>
            <a:r>
              <a:rPr lang="en-US" sz="2000" dirty="0">
                <a:ea typeface="Times New Roman" panose="02020603050405020304" pitchFamily="18" charset="0"/>
              </a:rPr>
              <a:t>The Texas Department of State Health Services, Continuing Education Service is accredited as a provider of continuing nursing education by the American Nurses Credentialing Center’s Commission on Accreditation. </a:t>
            </a:r>
          </a:p>
          <a:p>
            <a:pPr marL="0" marR="0" indent="0">
              <a:spcBef>
                <a:spcPts val="0"/>
              </a:spcBef>
              <a:spcAft>
                <a:spcPts val="0"/>
              </a:spcAft>
              <a:buNone/>
            </a:pPr>
            <a:r>
              <a:rPr lang="en-US" sz="2000" dirty="0">
                <a:ea typeface="Times New Roman" panose="02020603050405020304" pitchFamily="18" charset="0"/>
              </a:rPr>
              <a:t>The Texas Department of State Health Services, Continuing Education Service has awarded 1.00 contact hours of Continuing Nursing Education.</a:t>
            </a:r>
          </a:p>
          <a:p>
            <a:pPr marL="0" indent="0">
              <a:buNone/>
            </a:pPr>
            <a:endParaRPr lang="en-US" sz="2000" dirty="0"/>
          </a:p>
          <a:p>
            <a:pPr marL="0" indent="0">
              <a:buNone/>
            </a:pPr>
            <a:endParaRPr lang="en-US" sz="2000" dirty="0"/>
          </a:p>
        </p:txBody>
      </p:sp>
      <p:sp>
        <p:nvSpPr>
          <p:cNvPr id="4" name="Title 3">
            <a:extLst>
              <a:ext uri="{FF2B5EF4-FFF2-40B4-BE49-F238E27FC236}">
                <a16:creationId xmlns:a16="http://schemas.microsoft.com/office/drawing/2014/main" id="{6F37A709-8833-4C81-A563-2F1FD3290D27}"/>
              </a:ext>
            </a:extLst>
          </p:cNvPr>
          <p:cNvSpPr>
            <a:spLocks noGrp="1"/>
          </p:cNvSpPr>
          <p:nvPr>
            <p:ph type="title" idx="4294967295"/>
          </p:nvPr>
        </p:nvSpPr>
        <p:spPr>
          <a:xfrm>
            <a:off x="464457" y="0"/>
            <a:ext cx="8947150" cy="1325563"/>
          </a:xfrm>
        </p:spPr>
        <p:txBody>
          <a:bodyPr/>
          <a:lstStyle/>
          <a:p>
            <a:r>
              <a:rPr lang="en-US" dirty="0">
                <a:solidFill>
                  <a:srgbClr val="069494"/>
                </a:solidFill>
              </a:rPr>
              <a:t>Continuing Education</a:t>
            </a:r>
          </a:p>
        </p:txBody>
      </p:sp>
    </p:spTree>
    <p:extLst>
      <p:ext uri="{BB962C8B-B14F-4D97-AF65-F5344CB8AC3E}">
        <p14:creationId xmlns:p14="http://schemas.microsoft.com/office/powerpoint/2010/main" val="9370529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6386</TotalTime>
  <Words>6173</Words>
  <Application>Microsoft Office PowerPoint</Application>
  <PresentationFormat>Widescreen</PresentationFormat>
  <Paragraphs>475</Paragraphs>
  <Slides>49</Slides>
  <Notes>36</Notes>
  <HiddenSlides>0</HiddenSlides>
  <MMClips>0</MMClips>
  <ScaleCrop>false</ScaleCrop>
  <HeadingPairs>
    <vt:vector size="6" baseType="variant">
      <vt:variant>
        <vt:lpstr>Fonts Used</vt:lpstr>
      </vt:variant>
      <vt:variant>
        <vt:i4>16</vt:i4>
      </vt:variant>
      <vt:variant>
        <vt:lpstr>Theme</vt:lpstr>
      </vt:variant>
      <vt:variant>
        <vt:i4>5</vt:i4>
      </vt:variant>
      <vt:variant>
        <vt:lpstr>Slide Titles</vt:lpstr>
      </vt:variant>
      <vt:variant>
        <vt:i4>49</vt:i4>
      </vt:variant>
    </vt:vector>
  </HeadingPairs>
  <TitlesOfParts>
    <vt:vector size="70" baseType="lpstr">
      <vt:lpstr>Arial</vt:lpstr>
      <vt:lpstr>Calibri</vt:lpstr>
      <vt:lpstr>Calibri Light</vt:lpstr>
      <vt:lpstr>Georgia</vt:lpstr>
      <vt:lpstr>Gill Sans MT</vt:lpstr>
      <vt:lpstr>Gotham Book</vt:lpstr>
      <vt:lpstr>Lato</vt:lpstr>
      <vt:lpstr>Merriweather</vt:lpstr>
      <vt:lpstr>Open Sans</vt:lpstr>
      <vt:lpstr>proxima-soft</vt:lpstr>
      <vt:lpstr>Public Sans Semibold</vt:lpstr>
      <vt:lpstr>Source Sans Pro</vt:lpstr>
      <vt:lpstr>Times New Roman</vt:lpstr>
      <vt:lpstr>Univers LT Std 45 Light</vt:lpstr>
      <vt:lpstr>Verdana</vt:lpstr>
      <vt:lpstr>Wingdings</vt:lpstr>
      <vt:lpstr>Office Theme</vt:lpstr>
      <vt:lpstr>1_Office Theme</vt:lpstr>
      <vt:lpstr>3_Office Theme</vt:lpstr>
      <vt:lpstr>5_Office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Successful Completion </vt:lpstr>
      <vt:lpstr>Disclosure to the Learner</vt:lpstr>
      <vt:lpstr>Continuing Education</vt:lpstr>
      <vt:lpstr>Continuing Education</vt:lpstr>
      <vt:lpstr>PowerPoint Presentation</vt:lpstr>
      <vt:lpstr>PowerPoint Presentation</vt:lpstr>
      <vt:lpstr>PowerPoint Presentation</vt:lpstr>
      <vt:lpstr>Racial/Ethnic Disparities in Pregnancy-Related Deaths:  United States, 2007–2016</vt:lpstr>
      <vt:lpstr>PowerPoint Presentation</vt:lpstr>
      <vt:lpstr>Severe Maternal Morbidity in Texas by Race and Ethnicity</vt:lpstr>
      <vt:lpstr>IHI’s Health Equity Framework</vt:lpstr>
      <vt:lpstr>Race, Ethnicity &amp; Language</vt:lpstr>
      <vt:lpstr>The “Life Cycle” of REaL Data</vt:lpstr>
      <vt:lpstr>REaL Data: OMB Standard Categories</vt:lpstr>
      <vt:lpstr>Reasons for Stratifying REaL Data</vt:lpstr>
      <vt:lpstr>Using Data Stratification to Improve Health Equity </vt:lpstr>
      <vt:lpstr>Quality Measures</vt:lpstr>
      <vt:lpstr>Case Study</vt:lpstr>
      <vt:lpstr>Texas Children’s Hospital Pavilion for Women</vt:lpstr>
      <vt:lpstr>PowerPoint Presentation</vt:lpstr>
      <vt:lpstr>PowerPoint Presentation</vt:lpstr>
      <vt:lpstr>SMM and SMM-Hemorrhage</vt:lpstr>
      <vt:lpstr>PowerPoint Presentation</vt:lpstr>
      <vt:lpstr>PowerPoint Presentation</vt:lpstr>
      <vt:lpstr>PowerPoint Presentation</vt:lpstr>
      <vt:lpstr>PowerPoint Presentation</vt:lpstr>
      <vt:lpstr>Severe Maternal Morbidity and Preferred Language</vt:lpstr>
      <vt:lpstr>PowerPoint Presentation</vt:lpstr>
      <vt:lpstr>PowerPoint Presentation</vt:lpstr>
      <vt:lpstr>PowerPoint Presentation</vt:lpstr>
      <vt:lpstr>PowerPoint Presentation</vt:lpstr>
      <vt:lpstr>The “Life Cycle” of REaL Data</vt:lpstr>
      <vt:lpstr>PowerPoint Presentation</vt:lpstr>
      <vt:lpstr>Minimum Standards for REaL Data Collection</vt:lpstr>
      <vt:lpstr>PowerPoint Presentation</vt:lpstr>
      <vt:lpstr>PowerPoint Presentation</vt:lpstr>
      <vt:lpstr>PowerPoint Presentation</vt:lpstr>
      <vt:lpstr>Texas Law</vt:lpstr>
      <vt:lpstr>PowerPoint Presentation</vt:lpstr>
      <vt:lpstr>PowerPoint Presentation</vt:lpstr>
      <vt:lpstr>PowerPoint Presentation</vt:lpstr>
      <vt:lpstr>PowerPoint Presentation</vt:lpstr>
      <vt:lpstr>PowerPoint Presentation</vt:lpstr>
    </vt:vector>
  </TitlesOfParts>
  <Company>UTSystem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March of Dimes San Antonio 2016 Prematurity Prevention Summit November 4, 2016</dc:title>
  <dc:creator>Puga, Ella</dc:creator>
  <cp:lastModifiedBy>Nehme, Eileen</cp:lastModifiedBy>
  <cp:revision>249</cp:revision>
  <cp:lastPrinted>2017-06-15T12:50:29Z</cp:lastPrinted>
  <dcterms:created xsi:type="dcterms:W3CDTF">2016-10-21T19:07:09Z</dcterms:created>
  <dcterms:modified xsi:type="dcterms:W3CDTF">2021-10-22T16:22:15Z</dcterms:modified>
</cp:coreProperties>
</file>